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94" r:id="rId2"/>
    <p:sldId id="257" r:id="rId3"/>
    <p:sldId id="288" r:id="rId4"/>
    <p:sldId id="289" r:id="rId5"/>
    <p:sldId id="260" r:id="rId6"/>
    <p:sldId id="261" r:id="rId7"/>
    <p:sldId id="262" r:id="rId8"/>
    <p:sldId id="263" r:id="rId9"/>
    <p:sldId id="264" r:id="rId10"/>
    <p:sldId id="290" r:id="rId11"/>
    <p:sldId id="265" r:id="rId12"/>
    <p:sldId id="283" r:id="rId13"/>
    <p:sldId id="295" r:id="rId14"/>
    <p:sldId id="267" r:id="rId15"/>
    <p:sldId id="268" r:id="rId16"/>
    <p:sldId id="284" r:id="rId17"/>
    <p:sldId id="285" r:id="rId18"/>
    <p:sldId id="271" r:id="rId19"/>
    <p:sldId id="272" r:id="rId20"/>
    <p:sldId id="273" r:id="rId21"/>
    <p:sldId id="286" r:id="rId22"/>
    <p:sldId id="292" r:id="rId23"/>
    <p:sldId id="293" r:id="rId24"/>
    <p:sldId id="291" r:id="rId25"/>
    <p:sldId id="276" r:id="rId26"/>
    <p:sldId id="278" r:id="rId27"/>
    <p:sldId id="279" r:id="rId28"/>
    <p:sldId id="281" r:id="rId29"/>
    <p:sldId id="282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AF875D-9454-4322-B9DA-FDC94F342EE7}" type="datetimeFigureOut">
              <a:rPr lang="en-US" smtClean="0"/>
              <a:pPr/>
              <a:t>10/29/2015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161BE7-7340-425D-9FBC-1B6AACDA0C7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271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eaLnBrk="1" hangingPunct="1"/>
            <a:fld id="{ACD3B270-A788-48C3-95C1-41A5803EA6B7}" type="slidenum">
              <a:rPr lang="en-US" sz="1200" smtClean="0">
                <a:latin typeface="Arial" charset="0"/>
              </a:rPr>
              <a:pPr eaLnBrk="1" hangingPunct="1"/>
              <a:t>18</a:t>
            </a:fld>
            <a:endParaRPr lang="en-US" sz="1200" smtClean="0">
              <a:latin typeface="Arial" charset="0"/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eaLnBrk="1" hangingPunct="1"/>
            <a:fld id="{25CB55BB-8334-41F3-9722-54D7AB5AB3CC}" type="slidenum">
              <a:rPr lang="en-US" sz="1200" smtClean="0">
                <a:latin typeface="Arial" charset="0"/>
              </a:rPr>
              <a:pPr eaLnBrk="1" hangingPunct="1"/>
              <a:t>19</a:t>
            </a:fld>
            <a:endParaRPr lang="en-US" sz="1200" smtClean="0">
              <a:latin typeface="Arial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eaLnBrk="1" hangingPunct="1"/>
            <a:fld id="{B83E9FBF-8675-419B-A50F-F9DE7AA06AFE}" type="slidenum">
              <a:rPr lang="en-US" sz="1200" smtClean="0">
                <a:latin typeface="Arial" charset="0"/>
              </a:rPr>
              <a:pPr eaLnBrk="1" hangingPunct="1"/>
              <a:t>20</a:t>
            </a:fld>
            <a:endParaRPr lang="en-US" sz="1200" smtClean="0">
              <a:latin typeface="Arial" charset="0"/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10/29/2015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2" y="685800"/>
            <a:ext cx="8229598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197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lipArt Placeholder 7" descr="C:\Documents and Settings\user\My Documents\My Pictures\C8FF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err="1">
                <a:solidFill>
                  <a:srgbClr val="FF0000"/>
                </a:solidFill>
              </a:rPr>
              <a:t>Perineal</a:t>
            </a:r>
            <a:r>
              <a:rPr lang="en-US" b="1" dirty="0">
                <a:solidFill>
                  <a:srgbClr val="FF0000"/>
                </a:solidFill>
              </a:rPr>
              <a:t> Body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1905000"/>
            <a:ext cx="7696200" cy="40386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pic>
        <p:nvPicPr>
          <p:cNvPr id="102404" name="Picture 4" descr="Gray's Anatomy Pictures 53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8234" b="5194"/>
          <a:stretch>
            <a:fillRect/>
          </a:stretch>
        </p:blipFill>
        <p:spPr bwMode="auto">
          <a:xfrm>
            <a:off x="0" y="990600"/>
            <a:ext cx="9144000" cy="586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634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err="1" smtClean="0">
                <a:solidFill>
                  <a:srgbClr val="FF0000"/>
                </a:solidFill>
                <a:ea typeface="Times New Roman" pitchFamily="18" charset="0"/>
              </a:rPr>
              <a:t>Urogenital</a:t>
            </a:r>
            <a:r>
              <a:rPr lang="en-US" sz="3600" b="1" dirty="0" smtClean="0">
                <a:solidFill>
                  <a:srgbClr val="FF0000"/>
                </a:solidFill>
                <a:ea typeface="Times New Roman" pitchFamily="18" charset="0"/>
              </a:rPr>
              <a:t> Diaphragm</a:t>
            </a:r>
            <a:endParaRPr lang="en-US" sz="3600" dirty="0">
              <a:solidFill>
                <a:srgbClr val="FF0000"/>
              </a:solidFill>
              <a:ea typeface="Times New Roman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0" y="685800"/>
            <a:ext cx="4495800" cy="6172200"/>
          </a:xfrm>
        </p:spPr>
        <p:txBody>
          <a:bodyPr>
            <a:normAutofit fontScale="92500"/>
          </a:bodyPr>
          <a:lstStyle/>
          <a:p>
            <a:r>
              <a:rPr lang="en-US" b="1" dirty="0" smtClean="0"/>
              <a:t>The </a:t>
            </a:r>
            <a:r>
              <a:rPr lang="en-US" b="1" dirty="0" err="1" smtClean="0"/>
              <a:t>urogenital</a:t>
            </a:r>
            <a:r>
              <a:rPr lang="en-US" b="1" dirty="0" smtClean="0"/>
              <a:t> diaphragm is a triangular </a:t>
            </a:r>
            <a:r>
              <a:rPr lang="en-US" b="1" dirty="0" err="1" smtClean="0"/>
              <a:t>musculofascial</a:t>
            </a:r>
            <a:r>
              <a:rPr lang="en-US" b="1" dirty="0" smtClean="0"/>
              <a:t> diaphragm situated in the anterior part of the perineum.</a:t>
            </a:r>
          </a:p>
          <a:p>
            <a:r>
              <a:rPr lang="en-US" b="1" dirty="0" smtClean="0"/>
              <a:t>It is formed by </a:t>
            </a:r>
            <a:r>
              <a:rPr lang="en-US" b="1" dirty="0" smtClean="0">
                <a:solidFill>
                  <a:srgbClr val="00B050"/>
                </a:solidFill>
              </a:rPr>
              <a:t>the sphincter </a:t>
            </a:r>
            <a:r>
              <a:rPr lang="en-US" b="1" dirty="0" err="1" smtClean="0">
                <a:solidFill>
                  <a:srgbClr val="00B050"/>
                </a:solidFill>
              </a:rPr>
              <a:t>urethrae</a:t>
            </a:r>
            <a:r>
              <a:rPr lang="en-US" b="1" dirty="0" smtClean="0">
                <a:solidFill>
                  <a:srgbClr val="00B050"/>
                </a:solidFill>
              </a:rPr>
              <a:t> muscle </a:t>
            </a:r>
            <a:r>
              <a:rPr lang="en-US" b="1" dirty="0" smtClean="0"/>
              <a:t>&amp; </a:t>
            </a:r>
            <a:r>
              <a:rPr lang="en-US" b="1" dirty="0" smtClean="0">
                <a:solidFill>
                  <a:srgbClr val="0070C0"/>
                </a:solidFill>
              </a:rPr>
              <a:t>deep transverse </a:t>
            </a:r>
            <a:r>
              <a:rPr lang="en-US" b="1" dirty="0" err="1" smtClean="0">
                <a:solidFill>
                  <a:srgbClr val="0070C0"/>
                </a:solidFill>
              </a:rPr>
              <a:t>perineal</a:t>
            </a:r>
            <a:r>
              <a:rPr lang="en-US" b="1" dirty="0" smtClean="0">
                <a:solidFill>
                  <a:srgbClr val="0070C0"/>
                </a:solidFill>
              </a:rPr>
              <a:t> muscles</a:t>
            </a:r>
            <a:r>
              <a:rPr lang="en-US" b="1" dirty="0" smtClean="0"/>
              <a:t>, which are enclosed between a </a:t>
            </a:r>
            <a:r>
              <a:rPr lang="en-US" b="1" u="sng" dirty="0" smtClean="0"/>
              <a:t>superior</a:t>
            </a:r>
            <a:r>
              <a:rPr lang="en-US" b="1" dirty="0" smtClean="0"/>
              <a:t> and an </a:t>
            </a:r>
            <a:r>
              <a:rPr lang="en-US" b="1" u="sng" dirty="0" smtClean="0"/>
              <a:t>inferior</a:t>
            </a:r>
            <a:r>
              <a:rPr lang="en-US" b="1" dirty="0" smtClean="0"/>
              <a:t> layers of fascia of the </a:t>
            </a:r>
            <a:r>
              <a:rPr lang="en-US" b="1" dirty="0" err="1" smtClean="0"/>
              <a:t>urogenital</a:t>
            </a:r>
            <a:r>
              <a:rPr lang="en-US" b="1" dirty="0" smtClean="0"/>
              <a:t> diaphragm.</a:t>
            </a:r>
          </a:p>
          <a:p>
            <a:r>
              <a:rPr lang="en-US" b="1" dirty="0" smtClean="0"/>
              <a:t> The inferior layer of fascia is often referred to as the </a:t>
            </a:r>
            <a:r>
              <a:rPr lang="en-US" b="1" dirty="0" err="1" smtClean="0">
                <a:solidFill>
                  <a:srgbClr val="7030A0"/>
                </a:solidFill>
              </a:rPr>
              <a:t>perineal</a:t>
            </a:r>
            <a:r>
              <a:rPr lang="en-US" b="1" dirty="0" smtClean="0">
                <a:solidFill>
                  <a:srgbClr val="7030A0"/>
                </a:solidFill>
              </a:rPr>
              <a:t> membrane</a:t>
            </a:r>
            <a:r>
              <a:rPr lang="en-US" b="1" dirty="0" smtClean="0"/>
              <a:t>.</a:t>
            </a:r>
          </a:p>
          <a:p>
            <a:endParaRPr lang="en-US" dirty="0"/>
          </a:p>
        </p:txBody>
      </p:sp>
      <p:pic>
        <p:nvPicPr>
          <p:cNvPr id="8" name="Picture 5" descr="C8FF1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143000"/>
            <a:ext cx="46482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Structures piercing the perineal membrane in male: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4648200" cy="5867400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>
                <a:solidFill>
                  <a:srgbClr val="00B0F0"/>
                </a:solidFill>
              </a:rPr>
              <a:t>1- In the </a:t>
            </a:r>
            <a:r>
              <a:rPr lang="en-US" b="1" dirty="0" err="1" smtClean="0">
                <a:solidFill>
                  <a:srgbClr val="00B0F0"/>
                </a:solidFill>
              </a:rPr>
              <a:t>centre</a:t>
            </a:r>
            <a:r>
              <a:rPr lang="en-US" b="1" dirty="0" smtClean="0">
                <a:solidFill>
                  <a:srgbClr val="CCFF33"/>
                </a:solidFill>
              </a:rPr>
              <a:t>:</a:t>
            </a:r>
          </a:p>
          <a:p>
            <a:pPr marL="64008" indent="0">
              <a:buNone/>
            </a:pPr>
            <a:r>
              <a:rPr lang="en-US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    </a:t>
            </a:r>
            <a:r>
              <a:rPr lang="en-US" b="1" dirty="0" smtClean="0"/>
              <a:t>a- Membranous urethra in male</a:t>
            </a:r>
          </a:p>
          <a:p>
            <a:pPr marL="64008" indent="0">
              <a:buNone/>
            </a:pPr>
            <a:r>
              <a:rPr lang="en-US" b="1" dirty="0"/>
              <a:t> </a:t>
            </a:r>
            <a:r>
              <a:rPr lang="en-US" b="1" dirty="0" smtClean="0"/>
              <a:t>    </a:t>
            </a:r>
            <a:endParaRPr lang="en-US" b="1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r>
              <a:rPr lang="en-US" b="1" dirty="0" smtClean="0">
                <a:solidFill>
                  <a:srgbClr val="00B0F0"/>
                </a:solidFill>
              </a:rPr>
              <a:t>2- On both sides of the urethra</a:t>
            </a:r>
            <a:r>
              <a:rPr lang="en-US" b="1" dirty="0" smtClean="0">
                <a:solidFill>
                  <a:srgbClr val="CCFF33"/>
                </a:solidFill>
              </a:rPr>
              <a:t>:</a:t>
            </a:r>
          </a:p>
          <a:p>
            <a:pPr marL="64008" indent="0">
              <a:buNone/>
            </a:pPr>
            <a:r>
              <a:rPr lang="en-US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smtClean="0"/>
              <a:t>a- ducts of bulbourethral glands </a:t>
            </a:r>
          </a:p>
          <a:p>
            <a:pPr marL="64008" indent="0">
              <a:buNone/>
            </a:pPr>
            <a:r>
              <a:rPr lang="en-US" b="1" dirty="0"/>
              <a:t> </a:t>
            </a:r>
            <a:r>
              <a:rPr lang="en-US" b="1" dirty="0" smtClean="0"/>
              <a:t> b- artery to bulb</a:t>
            </a:r>
          </a:p>
          <a:p>
            <a:endParaRPr lang="en-US" b="1" dirty="0"/>
          </a:p>
          <a:p>
            <a:r>
              <a:rPr lang="en-US" b="1" dirty="0" smtClean="0">
                <a:solidFill>
                  <a:srgbClr val="00B0F0"/>
                </a:solidFill>
              </a:rPr>
              <a:t>3- Anteriorly</a:t>
            </a:r>
          </a:p>
          <a:p>
            <a:pPr marL="64008" indent="0">
              <a:buNone/>
            </a:pPr>
            <a:r>
              <a:rPr lang="en-US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   </a:t>
            </a:r>
            <a:r>
              <a:rPr lang="en-US" b="1" dirty="0" smtClean="0"/>
              <a:t>a-Deep and dorsal arteries of penis </a:t>
            </a:r>
          </a:p>
          <a:p>
            <a:pPr marL="64008" indent="0">
              <a:buNone/>
            </a:pPr>
            <a:r>
              <a:rPr lang="en-US" b="1" dirty="0" smtClean="0"/>
              <a:t>b- Dorsal nerve of penis .</a:t>
            </a:r>
          </a:p>
          <a:p>
            <a:pPr marL="64008" indent="0">
              <a:buNone/>
            </a:pPr>
            <a:r>
              <a:rPr lang="en-US" b="1" dirty="0" smtClean="0">
                <a:solidFill>
                  <a:srgbClr val="00B0F0"/>
                </a:solidFill>
              </a:rPr>
              <a:t>4- </a:t>
            </a:r>
            <a:r>
              <a:rPr lang="en-US" b="1" dirty="0">
                <a:solidFill>
                  <a:srgbClr val="00B0F0"/>
                </a:solidFill>
              </a:rPr>
              <a:t>Posteriorly:</a:t>
            </a:r>
          </a:p>
          <a:p>
            <a:pPr marL="64008" indent="0">
              <a:buNone/>
            </a:pPr>
            <a:r>
              <a:rPr lang="en-US" b="1" dirty="0"/>
              <a:t>Scrotal </a:t>
            </a:r>
            <a:r>
              <a:rPr lang="en-US" b="1" dirty="0" smtClean="0"/>
              <a:t>vessels </a:t>
            </a:r>
            <a:r>
              <a:rPr lang="en-US" b="1" dirty="0"/>
              <a:t>and nerves</a:t>
            </a:r>
          </a:p>
          <a:p>
            <a:pPr marL="64008" indent="0">
              <a:buNone/>
            </a:pPr>
            <a:endParaRPr lang="en-US" b="1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endParaRPr lang="en-US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71" b="34088"/>
          <a:stretch/>
        </p:blipFill>
        <p:spPr bwMode="auto">
          <a:xfrm>
            <a:off x="4572000" y="1108364"/>
            <a:ext cx="4572000" cy="5749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8262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0"/>
            <a:ext cx="917733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9482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801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en-US" sz="7200" b="1" dirty="0" smtClean="0">
                <a:solidFill>
                  <a:srgbClr val="CCFF33"/>
                </a:solidFill>
                <a:latin typeface="Constantia"/>
                <a:ea typeface="Times New Roman" pitchFamily="18" charset="0"/>
              </a:rPr>
              <a:t/>
            </a:r>
            <a:br>
              <a:rPr lang="en-US" sz="7200" b="1" dirty="0" smtClean="0">
                <a:solidFill>
                  <a:srgbClr val="CCFF33"/>
                </a:solidFill>
                <a:latin typeface="Constantia"/>
                <a:ea typeface="Times New Roman" pitchFamily="18" charset="0"/>
              </a:rPr>
            </a:br>
            <a:r>
              <a:rPr lang="en-US" sz="7200" b="1" dirty="0" smtClean="0">
                <a:solidFill>
                  <a:srgbClr val="CCFF33"/>
                </a:solidFill>
                <a:latin typeface="Constantia"/>
                <a:ea typeface="Times New Roman" pitchFamily="18" charset="0"/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  <a:latin typeface="Constantia"/>
                <a:ea typeface="Times New Roman" pitchFamily="18" charset="0"/>
              </a:rPr>
              <a:t>Contents of the Male </a:t>
            </a:r>
            <a:r>
              <a:rPr lang="en-US" sz="3200" b="1" dirty="0" err="1" smtClean="0">
                <a:solidFill>
                  <a:srgbClr val="FF0000"/>
                </a:solidFill>
                <a:latin typeface="Constantia"/>
                <a:ea typeface="Times New Roman" pitchFamily="18" charset="0"/>
              </a:rPr>
              <a:t>Urogenital</a:t>
            </a:r>
            <a:r>
              <a:rPr lang="en-US" sz="3200" b="1" dirty="0" smtClean="0">
                <a:solidFill>
                  <a:srgbClr val="FF0000"/>
                </a:solidFill>
                <a:latin typeface="Constantia"/>
                <a:ea typeface="Times New Roman" pitchFamily="18" charset="0"/>
              </a:rPr>
              <a:t> Triangle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4572000" cy="6096000"/>
          </a:xfrm>
        </p:spPr>
        <p:txBody>
          <a:bodyPr>
            <a:normAutofit fontScale="70000" lnSpcReduction="20000"/>
          </a:bodyPr>
          <a:lstStyle/>
          <a:p>
            <a:pPr>
              <a:spcBef>
                <a:spcPts val="0"/>
              </a:spcBef>
              <a:defRPr/>
            </a:pPr>
            <a:r>
              <a:rPr lang="en-US" sz="2800" b="1" u="sng" dirty="0" smtClean="0">
                <a:solidFill>
                  <a:srgbClr val="FF0000"/>
                </a:solidFill>
              </a:rPr>
              <a:t>Penis </a:t>
            </a:r>
          </a:p>
          <a:p>
            <a:pPr>
              <a:spcBef>
                <a:spcPts val="0"/>
              </a:spcBef>
              <a:defRPr/>
            </a:pPr>
            <a:r>
              <a:rPr lang="en-US" sz="2800" b="1" dirty="0" smtClean="0"/>
              <a:t>Location and Description</a:t>
            </a:r>
          </a:p>
          <a:p>
            <a:pPr>
              <a:spcBef>
                <a:spcPts val="0"/>
              </a:spcBef>
              <a:buNone/>
              <a:defRPr/>
            </a:pPr>
            <a:endParaRPr lang="en-US" sz="2800" b="1" dirty="0" smtClean="0"/>
          </a:p>
          <a:p>
            <a:pPr>
              <a:spcBef>
                <a:spcPts val="0"/>
              </a:spcBef>
              <a:defRPr/>
            </a:pPr>
            <a:r>
              <a:rPr lang="en-US" sz="2800" b="1" dirty="0" smtClean="0"/>
              <a:t>The penis has a root, &amp; a body  </a:t>
            </a:r>
          </a:p>
          <a:p>
            <a:pPr>
              <a:spcBef>
                <a:spcPts val="0"/>
              </a:spcBef>
              <a:defRPr/>
            </a:pPr>
            <a:endParaRPr lang="en-US" sz="2800" b="1" dirty="0" smtClean="0"/>
          </a:p>
          <a:p>
            <a:pPr>
              <a:spcBef>
                <a:spcPts val="0"/>
              </a:spcBef>
              <a:defRPr/>
            </a:pPr>
            <a:r>
              <a:rPr lang="en-US" sz="2800" b="1" dirty="0" smtClean="0">
                <a:solidFill>
                  <a:srgbClr val="00B050"/>
                </a:solidFill>
              </a:rPr>
              <a:t>Root</a:t>
            </a:r>
          </a:p>
          <a:p>
            <a:pPr>
              <a:spcBef>
                <a:spcPts val="0"/>
              </a:spcBef>
              <a:defRPr/>
            </a:pPr>
            <a:r>
              <a:rPr lang="en-US" sz="2800" b="1" dirty="0" smtClean="0"/>
              <a:t>Root is made up of 3 erectile tissue called the </a:t>
            </a:r>
            <a:r>
              <a:rPr lang="en-US" sz="2800" b="1" dirty="0" smtClean="0">
                <a:solidFill>
                  <a:srgbClr val="FF0000"/>
                </a:solidFill>
              </a:rPr>
              <a:t>bulb of the penis</a:t>
            </a:r>
            <a:r>
              <a:rPr lang="en-US" sz="2800" b="1" dirty="0" smtClean="0"/>
              <a:t>. (paired corpora </a:t>
            </a:r>
            <a:r>
              <a:rPr lang="en-US" sz="2800" b="1" dirty="0" err="1" smtClean="0"/>
              <a:t>cavernosa</a:t>
            </a:r>
            <a:r>
              <a:rPr lang="en-US" sz="2800" b="1" dirty="0" smtClean="0"/>
              <a:t> dorsally &amp; single corpora </a:t>
            </a:r>
            <a:r>
              <a:rPr lang="en-US" sz="2800" b="1" dirty="0" err="1" smtClean="0"/>
              <a:t>spongiosum</a:t>
            </a:r>
            <a:r>
              <a:rPr lang="en-US" sz="2800" b="1" dirty="0" smtClean="0"/>
              <a:t> ventrally) &amp; the right and left </a:t>
            </a:r>
            <a:r>
              <a:rPr lang="en-US" sz="2800" b="1" dirty="0" err="1" smtClean="0">
                <a:solidFill>
                  <a:srgbClr val="FF0000"/>
                </a:solidFill>
              </a:rPr>
              <a:t>crura</a:t>
            </a:r>
            <a:r>
              <a:rPr lang="en-US" sz="2800" b="1" dirty="0" smtClean="0">
                <a:solidFill>
                  <a:srgbClr val="FF0000"/>
                </a:solidFill>
              </a:rPr>
              <a:t> of the penis</a:t>
            </a:r>
            <a:r>
              <a:rPr lang="en-US" sz="2800" b="1" dirty="0" smtClean="0"/>
              <a:t>. </a:t>
            </a:r>
          </a:p>
          <a:p>
            <a:pPr>
              <a:spcBef>
                <a:spcPts val="0"/>
              </a:spcBef>
              <a:defRPr/>
            </a:pPr>
            <a:endParaRPr lang="en-US" sz="2800" b="1" dirty="0" smtClean="0"/>
          </a:p>
          <a:p>
            <a:pPr>
              <a:spcBef>
                <a:spcPts val="0"/>
              </a:spcBef>
              <a:defRPr/>
            </a:pPr>
            <a:r>
              <a:rPr lang="en-US" sz="2800" b="1" dirty="0" smtClean="0">
                <a:solidFill>
                  <a:srgbClr val="0070C0"/>
                </a:solidFill>
              </a:rPr>
              <a:t>Bulb</a:t>
            </a:r>
          </a:p>
          <a:p>
            <a:pPr>
              <a:spcBef>
                <a:spcPts val="0"/>
              </a:spcBef>
              <a:defRPr/>
            </a:pPr>
            <a:r>
              <a:rPr lang="en-US" sz="2800" b="1" dirty="0" smtClean="0"/>
              <a:t>The bulb is attached to the undersurface of the </a:t>
            </a:r>
            <a:r>
              <a:rPr lang="en-US" sz="2800" b="1" dirty="0" err="1" smtClean="0"/>
              <a:t>urogenital</a:t>
            </a:r>
            <a:r>
              <a:rPr lang="en-US" sz="2800" b="1" dirty="0" smtClean="0"/>
              <a:t> diaphragm, traversed by the urethra and is covered on its outer surface by the </a:t>
            </a:r>
            <a:r>
              <a:rPr lang="en-US" sz="2800" b="1" dirty="0" err="1" smtClean="0">
                <a:solidFill>
                  <a:srgbClr val="FF0000"/>
                </a:solidFill>
              </a:rPr>
              <a:t>bulbospongiosus</a:t>
            </a:r>
            <a:r>
              <a:rPr lang="en-US" sz="2800" b="1" dirty="0" smtClean="0">
                <a:solidFill>
                  <a:srgbClr val="FF0000"/>
                </a:solidFill>
              </a:rPr>
              <a:t> muscles</a:t>
            </a:r>
          </a:p>
          <a:p>
            <a:pPr>
              <a:spcBef>
                <a:spcPts val="0"/>
              </a:spcBef>
              <a:defRPr/>
            </a:pPr>
            <a:endParaRPr lang="en-US" sz="2800" b="1" dirty="0" smtClean="0"/>
          </a:p>
          <a:p>
            <a:pPr>
              <a:spcBef>
                <a:spcPts val="0"/>
              </a:spcBef>
              <a:defRPr/>
            </a:pPr>
            <a:r>
              <a:rPr lang="en-US" sz="2800" b="1" dirty="0" smtClean="0"/>
              <a:t>The bulb is continued forward into the body of the penis and forms the </a:t>
            </a:r>
            <a:r>
              <a:rPr lang="en-US" sz="2800" b="1" dirty="0" smtClean="0">
                <a:solidFill>
                  <a:srgbClr val="FF0000"/>
                </a:solidFill>
              </a:rPr>
              <a:t>corpus </a:t>
            </a:r>
            <a:r>
              <a:rPr lang="en-US" sz="2800" b="1" dirty="0" err="1" smtClean="0">
                <a:solidFill>
                  <a:srgbClr val="FF0000"/>
                </a:solidFill>
              </a:rPr>
              <a:t>spongiosum</a:t>
            </a:r>
            <a:r>
              <a:rPr lang="en-US" sz="2800" b="1" dirty="0" smtClean="0">
                <a:solidFill>
                  <a:srgbClr val="FF0000"/>
                </a:solidFill>
              </a:rPr>
              <a:t>.</a:t>
            </a:r>
          </a:p>
          <a:p>
            <a:endParaRPr lang="en-US" dirty="0"/>
          </a:p>
        </p:txBody>
      </p:sp>
      <p:pic>
        <p:nvPicPr>
          <p:cNvPr id="4" name="Picture 3" descr="C8FF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875" y="876300"/>
            <a:ext cx="4640263" cy="581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34001" y="4267201"/>
            <a:ext cx="6095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Bulb</a:t>
            </a:r>
            <a:endParaRPr lang="en-US" sz="1200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91200" y="4343400"/>
            <a:ext cx="533400" cy="762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5334000" y="4267200"/>
            <a:ext cx="609600" cy="3048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7696200" y="4419600"/>
            <a:ext cx="1143000" cy="228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4267200" cy="6858000"/>
          </a:xfrm>
        </p:spPr>
        <p:txBody>
          <a:bodyPr/>
          <a:lstStyle/>
          <a:p>
            <a:r>
              <a:rPr lang="en-US" b="1" dirty="0" err="1" smtClean="0">
                <a:solidFill>
                  <a:srgbClr val="CC66FF"/>
                </a:solidFill>
              </a:rPr>
              <a:t>Crura</a:t>
            </a:r>
            <a:endParaRPr lang="en-US" b="1" dirty="0" smtClean="0">
              <a:solidFill>
                <a:srgbClr val="CC66FF"/>
              </a:solidFill>
            </a:endParaRPr>
          </a:p>
          <a:p>
            <a:r>
              <a:rPr lang="en-US" b="1" dirty="0" smtClean="0"/>
              <a:t>Each </a:t>
            </a:r>
            <a:r>
              <a:rPr lang="en-US" b="1" dirty="0" err="1" smtClean="0"/>
              <a:t>crus</a:t>
            </a:r>
            <a:r>
              <a:rPr lang="en-US" b="1" dirty="0" smtClean="0"/>
              <a:t> is attached to the side of the pubic arch and is covered on its outer surface by the </a:t>
            </a:r>
            <a:r>
              <a:rPr lang="en-US" b="1" dirty="0" err="1" smtClean="0">
                <a:solidFill>
                  <a:srgbClr val="FF66FF"/>
                </a:solidFill>
              </a:rPr>
              <a:t>ischiocavernosus</a:t>
            </a:r>
            <a:r>
              <a:rPr lang="en-US" b="1" dirty="0" smtClean="0">
                <a:solidFill>
                  <a:srgbClr val="FF66FF"/>
                </a:solidFill>
              </a:rPr>
              <a:t> muscle</a:t>
            </a:r>
            <a:r>
              <a:rPr lang="en-US" b="1" dirty="0" smtClean="0"/>
              <a:t>. </a:t>
            </a:r>
          </a:p>
          <a:p>
            <a:r>
              <a:rPr lang="en-US" b="1" dirty="0" smtClean="0"/>
              <a:t>The two </a:t>
            </a:r>
            <a:r>
              <a:rPr lang="en-US" b="1" dirty="0" err="1" smtClean="0"/>
              <a:t>crura</a:t>
            </a:r>
            <a:r>
              <a:rPr lang="en-US" b="1" dirty="0" smtClean="0"/>
              <a:t> converge </a:t>
            </a:r>
            <a:r>
              <a:rPr lang="en-US" b="1" dirty="0" err="1" smtClean="0"/>
              <a:t>anteriorly</a:t>
            </a:r>
            <a:r>
              <a:rPr lang="en-US" b="1" dirty="0" smtClean="0"/>
              <a:t> and come to lie side by side in the dorsal part of the body of the penis, forming the </a:t>
            </a:r>
            <a:r>
              <a:rPr lang="en-US" b="1" dirty="0" smtClean="0">
                <a:solidFill>
                  <a:srgbClr val="00B050"/>
                </a:solidFill>
              </a:rPr>
              <a:t>corpora </a:t>
            </a:r>
            <a:r>
              <a:rPr lang="en-US" b="1" dirty="0" err="1" smtClean="0">
                <a:solidFill>
                  <a:srgbClr val="00B050"/>
                </a:solidFill>
              </a:rPr>
              <a:t>cavernosa</a:t>
            </a:r>
            <a:r>
              <a:rPr lang="en-US" b="1" dirty="0" smtClean="0">
                <a:solidFill>
                  <a:srgbClr val="00B050"/>
                </a:solidFill>
              </a:rPr>
              <a:t>.</a:t>
            </a:r>
          </a:p>
          <a:p>
            <a:endParaRPr lang="en-US" sz="2400" dirty="0" smtClean="0"/>
          </a:p>
          <a:p>
            <a:endParaRPr lang="en-US" dirty="0"/>
          </a:p>
        </p:txBody>
      </p:sp>
      <p:pic>
        <p:nvPicPr>
          <p:cNvPr id="4" name="Picture 3" descr="C8FF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085" y="-76200"/>
            <a:ext cx="49101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7239000" y="2057400"/>
            <a:ext cx="1219200" cy="3810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5181600" y="2286000"/>
            <a:ext cx="685800" cy="4572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CC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4800600" y="2857500"/>
            <a:ext cx="914400" cy="400050"/>
          </a:xfrm>
          <a:prstGeom prst="roundRect">
            <a:avLst>
              <a:gd name="adj" fmla="val 50000"/>
            </a:avLst>
          </a:prstGeom>
          <a:noFill/>
          <a:ln>
            <a:solidFill>
              <a:srgbClr val="CC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05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88913"/>
            <a:ext cx="3810000" cy="647700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sz="3600" b="1" dirty="0" smtClean="0">
                <a:solidFill>
                  <a:srgbClr val="FF0000"/>
                </a:solidFill>
              </a:rPr>
              <a:t>Penis</a:t>
            </a:r>
          </a:p>
        </p:txBody>
      </p:sp>
      <p:sp>
        <p:nvSpPr>
          <p:cNvPr id="960515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052513"/>
            <a:ext cx="3457575" cy="547211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eaLnBrk="1" hangingPunct="1">
              <a:buFont typeface="Wingdings" charset="2"/>
              <a:buChar char="§"/>
              <a:defRPr/>
            </a:pPr>
            <a:r>
              <a:rPr lang="en-US" sz="2400" b="1" dirty="0" smtClean="0"/>
              <a:t>Copulatory &amp; Excretory organ.</a:t>
            </a:r>
          </a:p>
          <a:p>
            <a:pPr eaLnBrk="1" hangingPunct="1">
              <a:buFont typeface="Wingdings" charset="2"/>
              <a:buChar char="§"/>
              <a:defRPr/>
            </a:pPr>
            <a:r>
              <a:rPr lang="en-US" sz="2400" b="1" u="sng" dirty="0" smtClean="0">
                <a:solidFill>
                  <a:srgbClr val="0070C0"/>
                </a:solidFill>
              </a:rPr>
              <a:t>Excretory:</a:t>
            </a:r>
          </a:p>
          <a:p>
            <a:pPr eaLnBrk="1" hangingPunct="1">
              <a:buFont typeface="Wingdings" charset="2"/>
              <a:buChar char="§"/>
              <a:defRPr/>
            </a:pPr>
            <a:r>
              <a:rPr lang="en-US" sz="2400" b="1" dirty="0" smtClean="0"/>
              <a:t>Penile urethra: Carries urine &amp; sperm.</a:t>
            </a:r>
          </a:p>
          <a:p>
            <a:pPr eaLnBrk="1" hangingPunct="1">
              <a:buFont typeface="Wingdings" charset="2"/>
              <a:buChar char="§"/>
              <a:defRPr/>
            </a:pPr>
            <a:r>
              <a:rPr lang="en-US" sz="2400" b="1" u="sng" dirty="0" smtClean="0">
                <a:solidFill>
                  <a:srgbClr val="0070C0"/>
                </a:solidFill>
              </a:rPr>
              <a:t>Copulatory:</a:t>
            </a:r>
          </a:p>
          <a:p>
            <a:pPr eaLnBrk="1" hangingPunct="1">
              <a:buFont typeface="Wingdings" charset="2"/>
              <a:buChar char="§"/>
              <a:defRPr/>
            </a:pPr>
            <a:r>
              <a:rPr lang="en-US" sz="2400" b="1" dirty="0" smtClean="0"/>
              <a:t>Has (3) cylindrical masses or erectile tissue</a:t>
            </a:r>
          </a:p>
          <a:p>
            <a:pPr lvl="1" eaLnBrk="1" hangingPunct="1">
              <a:buFont typeface="Wingdings" charset="2"/>
              <a:buChar char="§"/>
              <a:defRPr/>
            </a:pPr>
            <a:r>
              <a:rPr lang="en-US" sz="2400" b="1" dirty="0" smtClean="0"/>
              <a:t>Two  </a:t>
            </a:r>
            <a:r>
              <a:rPr lang="en-US" sz="2400" b="1" dirty="0" smtClean="0">
                <a:solidFill>
                  <a:srgbClr val="0070C0"/>
                </a:solidFill>
              </a:rPr>
              <a:t>Corpora </a:t>
            </a:r>
            <a:r>
              <a:rPr lang="en-US" sz="2400" b="1" dirty="0" err="1" smtClean="0">
                <a:solidFill>
                  <a:srgbClr val="0070C0"/>
                </a:solidFill>
              </a:rPr>
              <a:t>Cavernosa</a:t>
            </a:r>
            <a:endParaRPr lang="en-US" sz="2400" b="1" dirty="0" smtClean="0">
              <a:solidFill>
                <a:srgbClr val="0070C0"/>
              </a:solidFill>
            </a:endParaRPr>
          </a:p>
          <a:p>
            <a:pPr lvl="1" eaLnBrk="1" hangingPunct="1">
              <a:buFont typeface="Wingdings" charset="2"/>
              <a:buChar char="§"/>
              <a:defRPr/>
            </a:pPr>
            <a:r>
              <a:rPr lang="en-US" sz="2400" b="1" dirty="0" smtClean="0"/>
              <a:t> One </a:t>
            </a:r>
            <a:r>
              <a:rPr lang="en-US" sz="2400" b="1" dirty="0" smtClean="0">
                <a:solidFill>
                  <a:srgbClr val="0070C0"/>
                </a:solidFill>
              </a:rPr>
              <a:t>Corpus </a:t>
            </a:r>
            <a:r>
              <a:rPr lang="en-US" sz="2400" b="1" dirty="0" err="1" smtClean="0">
                <a:solidFill>
                  <a:srgbClr val="0070C0"/>
                </a:solidFill>
              </a:rPr>
              <a:t>Spongiosum</a:t>
            </a:r>
            <a:endParaRPr lang="en-US" sz="2400" b="1" dirty="0" smtClean="0">
              <a:solidFill>
                <a:srgbClr val="0070C0"/>
              </a:solidFill>
            </a:endParaRPr>
          </a:p>
        </p:txBody>
      </p:sp>
      <p:pic>
        <p:nvPicPr>
          <p:cNvPr id="23556" name="Picture 2" descr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97" t="4443" r="20712" b="2222"/>
          <a:stretch>
            <a:fillRect/>
          </a:stretch>
        </p:blipFill>
        <p:spPr bwMode="auto">
          <a:xfrm>
            <a:off x="3995738" y="333375"/>
            <a:ext cx="5148262" cy="652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557" name="Straight Arrow Connector 8"/>
          <p:cNvCxnSpPr>
            <a:cxnSpLocks noChangeShapeType="1"/>
          </p:cNvCxnSpPr>
          <p:nvPr/>
        </p:nvCxnSpPr>
        <p:spPr bwMode="auto">
          <a:xfrm>
            <a:off x="6443663" y="1484313"/>
            <a:ext cx="1368425" cy="649287"/>
          </a:xfrm>
          <a:prstGeom prst="straightConnector1">
            <a:avLst/>
          </a:prstGeom>
          <a:noFill/>
          <a:ln w="9525" algn="ctr">
            <a:solidFill>
              <a:srgbClr val="0033C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58" name="Straight Arrow Connector 10"/>
          <p:cNvCxnSpPr>
            <a:cxnSpLocks noChangeShapeType="1"/>
          </p:cNvCxnSpPr>
          <p:nvPr/>
        </p:nvCxnSpPr>
        <p:spPr bwMode="auto">
          <a:xfrm flipV="1">
            <a:off x="7019925" y="2276475"/>
            <a:ext cx="820738" cy="73025"/>
          </a:xfrm>
          <a:prstGeom prst="straightConnector1">
            <a:avLst/>
          </a:prstGeom>
          <a:noFill/>
          <a:ln w="9525" algn="ctr">
            <a:solidFill>
              <a:srgbClr val="0033C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TextBox 12"/>
          <p:cNvSpPr txBox="1"/>
          <p:nvPr/>
        </p:nvSpPr>
        <p:spPr>
          <a:xfrm>
            <a:off x="7772400" y="2057400"/>
            <a:ext cx="6096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chemeClr val="bg1">
                    <a:lumMod val="50000"/>
                  </a:schemeClr>
                </a:solidFill>
              </a:rPr>
              <a:t>CC</a:t>
            </a:r>
          </a:p>
        </p:txBody>
      </p:sp>
      <p:cxnSp>
        <p:nvCxnSpPr>
          <p:cNvPr id="15" name="Straight Arrow Connector 14"/>
          <p:cNvCxnSpPr/>
          <p:nvPr/>
        </p:nvCxnSpPr>
        <p:spPr bwMode="auto">
          <a:xfrm>
            <a:off x="4859338" y="2205038"/>
            <a:ext cx="1584325" cy="10795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7" name="TextBox 16"/>
          <p:cNvSpPr txBox="1"/>
          <p:nvPr/>
        </p:nvSpPr>
        <p:spPr>
          <a:xfrm>
            <a:off x="4284663" y="1989138"/>
            <a:ext cx="7191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b="1" dirty="0">
                <a:solidFill>
                  <a:schemeClr val="bg1">
                    <a:lumMod val="50000"/>
                  </a:schemeClr>
                </a:solidFill>
              </a:rPr>
              <a:t>CS</a:t>
            </a:r>
          </a:p>
        </p:txBody>
      </p:sp>
      <p:pic>
        <p:nvPicPr>
          <p:cNvPr id="23562" name="Picture 4" descr="Picture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333375"/>
            <a:ext cx="1008063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1937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7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3200400" cy="609600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Corpora </a:t>
            </a:r>
            <a:r>
              <a:rPr lang="en-US" sz="2800" dirty="0" err="1" smtClean="0">
                <a:solidFill>
                  <a:srgbClr val="FF0000"/>
                </a:solidFill>
              </a:rPr>
              <a:t>Cavernosa</a:t>
            </a:r>
            <a:endParaRPr 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970755" name="Rectangle 3"/>
          <p:cNvSpPr>
            <a:spLocks noGrp="1" noChangeArrowheads="1"/>
          </p:cNvSpPr>
          <p:nvPr>
            <p:ph type="body" idx="2"/>
          </p:nvPr>
        </p:nvSpPr>
        <p:spPr>
          <a:xfrm>
            <a:off x="1" y="609600"/>
            <a:ext cx="3081338" cy="6248400"/>
          </a:xfrm>
          <a:ln w="28575">
            <a:solidFill>
              <a:schemeClr val="tx1"/>
            </a:solidFill>
          </a:ln>
        </p:spPr>
        <p:txBody>
          <a:bodyPr/>
          <a:lstStyle/>
          <a:p>
            <a:pPr eaLnBrk="1" hangingPunct="1">
              <a:buFont typeface="Wingdings" charset="2"/>
              <a:buChar char="§"/>
              <a:defRPr/>
            </a:pPr>
            <a:r>
              <a:rPr lang="en-US" sz="2400" b="1" dirty="0" smtClean="0"/>
              <a:t>Paired Right &amp; left</a:t>
            </a:r>
          </a:p>
          <a:p>
            <a:pPr eaLnBrk="1" hangingPunct="1">
              <a:buFont typeface="Wingdings" charset="2"/>
              <a:buChar char="§"/>
              <a:defRPr/>
            </a:pPr>
            <a:r>
              <a:rPr lang="en-US" sz="2400" b="1" dirty="0" smtClean="0"/>
              <a:t>Superior masses of</a:t>
            </a:r>
          </a:p>
          <a:p>
            <a:pPr eaLnBrk="1" hangingPunct="1">
              <a:defRPr/>
            </a:pPr>
            <a:r>
              <a:rPr lang="en-US" sz="2400" b="1" dirty="0" smtClean="0"/>
              <a:t>(Primary erectile tissue).</a:t>
            </a:r>
          </a:p>
          <a:p>
            <a:pPr eaLnBrk="1" hangingPunct="1">
              <a:buFont typeface="Wingdings" charset="2"/>
              <a:buChar char="§"/>
              <a:defRPr/>
            </a:pPr>
            <a:r>
              <a:rPr lang="en-US" sz="2400" b="1" dirty="0" smtClean="0"/>
              <a:t>Provide the majority of rigidity &amp; length of penis</a:t>
            </a:r>
          </a:p>
          <a:p>
            <a:pPr eaLnBrk="1" hangingPunct="1">
              <a:buFont typeface="Wingdings" charset="2"/>
              <a:buChar char="§"/>
              <a:defRPr/>
            </a:pPr>
            <a:r>
              <a:rPr lang="en-US" sz="2400" b="1" u="sng" dirty="0" smtClean="0"/>
              <a:t>Their Posterior Expansions: </a:t>
            </a:r>
            <a:r>
              <a:rPr lang="en-US" sz="2400" b="1" dirty="0" smtClean="0"/>
              <a:t>form </a:t>
            </a:r>
            <a:r>
              <a:rPr lang="en-US" sz="2400" b="1" dirty="0" err="1" smtClean="0">
                <a:solidFill>
                  <a:srgbClr val="CC66FF"/>
                </a:solidFill>
              </a:rPr>
              <a:t>Crura</a:t>
            </a:r>
            <a:r>
              <a:rPr lang="en-US" sz="2400" b="1" dirty="0" smtClean="0"/>
              <a:t> (anchor” tissue) against pelvic bone</a:t>
            </a:r>
          </a:p>
          <a:p>
            <a:pPr eaLnBrk="1" hangingPunct="1">
              <a:buFont typeface="Wingdings" charset="2"/>
              <a:buChar char="§"/>
              <a:defRPr/>
            </a:pPr>
            <a:endParaRPr lang="en-US" sz="2400" b="1" dirty="0" smtClean="0">
              <a:solidFill>
                <a:srgbClr val="FFFF00"/>
              </a:solidFill>
            </a:endParaRPr>
          </a:p>
        </p:txBody>
      </p:sp>
      <p:pic>
        <p:nvPicPr>
          <p:cNvPr id="24582" name="Picture 2" descr="FG27_09c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lum bright="-12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7" t="2921" r="11667" b="8382"/>
          <a:stretch>
            <a:fillRect/>
          </a:stretch>
        </p:blipFill>
        <p:spPr>
          <a:xfrm>
            <a:off x="3132138" y="0"/>
            <a:ext cx="601186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84" name="AutoShape 7"/>
          <p:cNvSpPr>
            <a:spLocks noChangeArrowheads="1"/>
          </p:cNvSpPr>
          <p:nvPr/>
        </p:nvSpPr>
        <p:spPr bwMode="auto">
          <a:xfrm>
            <a:off x="3276600" y="1066800"/>
            <a:ext cx="685800" cy="6477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127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Arial" charset="0"/>
            </a:endParaRPr>
          </a:p>
        </p:txBody>
      </p:sp>
      <p:sp>
        <p:nvSpPr>
          <p:cNvPr id="24585" name="AutoShape 7"/>
          <p:cNvSpPr>
            <a:spLocks noChangeArrowheads="1"/>
          </p:cNvSpPr>
          <p:nvPr/>
        </p:nvSpPr>
        <p:spPr bwMode="auto">
          <a:xfrm>
            <a:off x="3276600" y="5257800"/>
            <a:ext cx="1512888" cy="4318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127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597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52400"/>
            <a:ext cx="7851648" cy="35814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/>
              <a:t/>
            </a:r>
            <a:br>
              <a:rPr lang="en-US" sz="4800" dirty="0"/>
            </a:b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>
                <a:effectLst/>
              </a:rPr>
              <a:t>Perineum </a:t>
            </a:r>
            <a:r>
              <a:rPr lang="en-US" sz="4800" dirty="0">
                <a:effectLst/>
              </a:rPr>
              <a:t>&amp; urogenital triangle </a:t>
            </a:r>
            <a:r>
              <a:rPr lang="en-US" sz="4800" dirty="0" smtClean="0">
                <a:effectLst/>
              </a:rPr>
              <a:t>in male </a:t>
            </a:r>
            <a:br>
              <a:rPr lang="en-US" sz="4800" dirty="0" smtClean="0">
                <a:effectLst/>
              </a:rPr>
            </a:br>
            <a:r>
              <a:rPr lang="en-US" sz="4800" dirty="0" smtClean="0">
                <a:effectLst/>
              </a:rPr>
              <a:t>Scrotum </a:t>
            </a:r>
            <a:r>
              <a:rPr lang="en-US" sz="4800" dirty="0">
                <a:effectLst/>
              </a:rPr>
              <a:t>&amp; penis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19800" y="4572000"/>
            <a:ext cx="2590800" cy="10668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400" b="1" dirty="0">
                <a:latin typeface="Monotype Corsiva" pitchFamily="66" charset="0"/>
              </a:rPr>
              <a:t>Dr. </a:t>
            </a:r>
            <a:r>
              <a:rPr lang="en-US" sz="2400" b="1" dirty="0" err="1">
                <a:latin typeface="Monotype Corsiva" pitchFamily="66" charset="0"/>
              </a:rPr>
              <a:t>Sama-ul-Haque</a:t>
            </a:r>
            <a:endParaRPr lang="en-US" sz="2400" b="1" dirty="0">
              <a:latin typeface="Monotype Corsiva" pitchFamily="66" charset="0"/>
            </a:endParaRPr>
          </a:p>
          <a:p>
            <a:pPr>
              <a:defRPr/>
            </a:pPr>
            <a:r>
              <a:rPr lang="en-US" sz="2400" b="1" dirty="0">
                <a:latin typeface="Monotype Corsiva" pitchFamily="66" charset="0"/>
              </a:rPr>
              <a:t>    Dr. </a:t>
            </a:r>
            <a:r>
              <a:rPr lang="en-US" sz="2400" b="1" dirty="0" err="1">
                <a:latin typeface="Monotype Corsiva" pitchFamily="66" charset="0"/>
              </a:rPr>
              <a:t>Safaa</a:t>
            </a:r>
            <a:r>
              <a:rPr lang="en-US" sz="2400" b="1" dirty="0">
                <a:latin typeface="Monotype Corsiva" pitchFamily="66" charset="0"/>
              </a:rPr>
              <a:t> Ahmed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639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1778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1" y="188640"/>
            <a:ext cx="2952328" cy="1080120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sz="3200" dirty="0" smtClean="0">
                <a:solidFill>
                  <a:srgbClr val="FF0000"/>
                </a:solidFill>
              </a:rPr>
              <a:t>Corpus </a:t>
            </a:r>
            <a:r>
              <a:rPr lang="en-US" sz="3200" dirty="0" err="1" smtClean="0">
                <a:solidFill>
                  <a:srgbClr val="FF0000"/>
                </a:solidFill>
              </a:rPr>
              <a:t>Spongiosum</a:t>
            </a:r>
            <a:endParaRPr lang="en-US" sz="3200" dirty="0" smtClean="0">
              <a:solidFill>
                <a:srgbClr val="FF0000"/>
              </a:solidFill>
            </a:endParaRPr>
          </a:p>
        </p:txBody>
      </p:sp>
      <p:sp>
        <p:nvSpPr>
          <p:cNvPr id="971779" name="Rectangle 3"/>
          <p:cNvSpPr>
            <a:spLocks noGrp="1" noChangeArrowheads="1"/>
          </p:cNvSpPr>
          <p:nvPr>
            <p:ph type="body" idx="2"/>
          </p:nvPr>
        </p:nvSpPr>
        <p:spPr>
          <a:xfrm>
            <a:off x="323850" y="1412875"/>
            <a:ext cx="3095625" cy="5233988"/>
          </a:xfrm>
          <a:ln w="28575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eaLnBrk="1" hangingPunct="1">
              <a:buFont typeface="Wingdings" charset="2"/>
              <a:buChar char="§"/>
              <a:defRPr/>
            </a:pPr>
            <a:r>
              <a:rPr lang="en-US" sz="2400" b="1" dirty="0" smtClean="0"/>
              <a:t>The Inferior mass</a:t>
            </a:r>
          </a:p>
          <a:p>
            <a:pPr lvl="1" eaLnBrk="1" hangingPunct="1">
              <a:buFont typeface="Wingdings" charset="2"/>
              <a:buChar char="§"/>
              <a:defRPr/>
            </a:pPr>
            <a:r>
              <a:rPr lang="en-US" sz="2400" b="1" dirty="0" smtClean="0"/>
              <a:t>(A Secondary erectile tissue)</a:t>
            </a:r>
          </a:p>
          <a:p>
            <a:pPr eaLnBrk="1" hangingPunct="1">
              <a:buFont typeface="Wingdings" charset="2"/>
              <a:buChar char="§"/>
              <a:defRPr/>
            </a:pPr>
            <a:r>
              <a:rPr lang="en-US" sz="2400" b="1" dirty="0" smtClean="0"/>
              <a:t>Traversed by the  Penile urethra</a:t>
            </a:r>
          </a:p>
          <a:p>
            <a:pPr eaLnBrk="1" hangingPunct="1">
              <a:buFont typeface="Wingdings" charset="2"/>
              <a:buChar char="§"/>
              <a:defRPr/>
            </a:pPr>
            <a:r>
              <a:rPr lang="en-US" sz="2400" b="1" u="sng" dirty="0" smtClean="0">
                <a:solidFill>
                  <a:srgbClr val="FF0000"/>
                </a:solidFill>
              </a:rPr>
              <a:t>Its Anterior expansion: </a:t>
            </a:r>
            <a:r>
              <a:rPr lang="en-US" sz="2400" b="1" dirty="0" smtClean="0">
                <a:solidFill>
                  <a:srgbClr val="FF0000"/>
                </a:solidFill>
              </a:rPr>
              <a:t>forms the Glans</a:t>
            </a:r>
          </a:p>
          <a:p>
            <a:pPr marL="0" lvl="1" eaLnBrk="1" hangingPunct="1">
              <a:buClr>
                <a:schemeClr val="hlink"/>
              </a:buClr>
              <a:buFont typeface="Wingdings" charset="2"/>
              <a:buChar char="§"/>
              <a:defRPr/>
            </a:pPr>
            <a:r>
              <a:rPr lang="en-US" sz="2400" b="1" u="sng" dirty="0" smtClean="0"/>
              <a:t>Prepuce :</a:t>
            </a:r>
            <a:r>
              <a:rPr lang="en-US" sz="2400" b="1" dirty="0" smtClean="0"/>
              <a:t> Fold of skin covering </a:t>
            </a:r>
            <a:r>
              <a:rPr lang="en-US" sz="2400" b="1" dirty="0" err="1" smtClean="0"/>
              <a:t>glans</a:t>
            </a:r>
            <a:endParaRPr lang="en-US" sz="2400" b="1" dirty="0" smtClean="0"/>
          </a:p>
          <a:p>
            <a:pPr marL="0" lvl="1" eaLnBrk="1" hangingPunct="1">
              <a:buClr>
                <a:schemeClr val="hlink"/>
              </a:buClr>
              <a:buFont typeface="Wingdings" charset="2"/>
              <a:buChar char="§"/>
              <a:defRPr/>
            </a:pPr>
            <a:r>
              <a:rPr lang="en-US" sz="2400" b="1" u="sng" dirty="0" smtClean="0">
                <a:solidFill>
                  <a:srgbClr val="FF0000"/>
                </a:solidFill>
              </a:rPr>
              <a:t>Its Posterior expansion: </a:t>
            </a:r>
            <a:r>
              <a:rPr lang="en-US" sz="2400" b="1" dirty="0" smtClean="0">
                <a:solidFill>
                  <a:srgbClr val="FF0000"/>
                </a:solidFill>
              </a:rPr>
              <a:t>forms</a:t>
            </a:r>
            <a:r>
              <a:rPr lang="en-US" sz="2400" b="1" u="sng" dirty="0" smtClean="0">
                <a:solidFill>
                  <a:srgbClr val="FF0000"/>
                </a:solidFill>
              </a:rPr>
              <a:t> </a:t>
            </a:r>
            <a:r>
              <a:rPr lang="en-US" sz="2400" b="1" dirty="0" smtClean="0"/>
              <a:t>Bulb of </a:t>
            </a:r>
            <a:r>
              <a:rPr lang="en-US" sz="2400" b="1" dirty="0" smtClean="0">
                <a:solidFill>
                  <a:srgbClr val="FF0000"/>
                </a:solidFill>
              </a:rPr>
              <a:t>penis</a:t>
            </a:r>
          </a:p>
          <a:p>
            <a:pPr lvl="1" eaLnBrk="1" hangingPunct="1">
              <a:buFont typeface="Wingdings" charset="2"/>
              <a:buChar char="§"/>
              <a:defRPr/>
            </a:pPr>
            <a:endParaRPr lang="en-US" sz="2400" dirty="0" smtClean="0"/>
          </a:p>
          <a:p>
            <a:pPr lvl="1" eaLnBrk="1" hangingPunct="1">
              <a:buFont typeface="Wingdings" charset="2"/>
              <a:buChar char="§"/>
              <a:defRPr/>
            </a:pPr>
            <a:endParaRPr lang="en-US" sz="2400" dirty="0" smtClean="0"/>
          </a:p>
        </p:txBody>
      </p:sp>
      <p:pic>
        <p:nvPicPr>
          <p:cNvPr id="25606" name="Picture 2" descr="FG27_09c"/>
          <p:cNvPicPr>
            <a:picLocks noChangeAspect="1" noChangeArrowheads="1"/>
          </p:cNvPicPr>
          <p:nvPr/>
        </p:nvPicPr>
        <p:blipFill>
          <a:blip r:embed="rId3" cstate="print">
            <a:lum bright="-12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7" t="2921" r="11667"/>
          <a:stretch>
            <a:fillRect/>
          </a:stretch>
        </p:blipFill>
        <p:spPr bwMode="auto">
          <a:xfrm>
            <a:off x="3492500" y="404813"/>
            <a:ext cx="5422900" cy="619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8" name="AutoShape 7"/>
          <p:cNvSpPr>
            <a:spLocks noChangeArrowheads="1"/>
          </p:cNvSpPr>
          <p:nvPr/>
        </p:nvSpPr>
        <p:spPr bwMode="auto">
          <a:xfrm>
            <a:off x="3563938" y="3789363"/>
            <a:ext cx="1512887" cy="4318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127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Arial" charset="0"/>
            </a:endParaRPr>
          </a:p>
        </p:txBody>
      </p:sp>
      <p:sp>
        <p:nvSpPr>
          <p:cNvPr id="25609" name="AutoShape 7"/>
          <p:cNvSpPr>
            <a:spLocks noChangeArrowheads="1"/>
          </p:cNvSpPr>
          <p:nvPr/>
        </p:nvSpPr>
        <p:spPr bwMode="auto">
          <a:xfrm>
            <a:off x="3635375" y="1268413"/>
            <a:ext cx="649288" cy="504825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127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Arial" charset="0"/>
            </a:endParaRPr>
          </a:p>
        </p:txBody>
      </p:sp>
      <p:sp>
        <p:nvSpPr>
          <p:cNvPr id="25610" name="AutoShape 7"/>
          <p:cNvSpPr>
            <a:spLocks noChangeArrowheads="1"/>
          </p:cNvSpPr>
          <p:nvPr/>
        </p:nvSpPr>
        <p:spPr bwMode="auto">
          <a:xfrm>
            <a:off x="8172450" y="4221163"/>
            <a:ext cx="503238" cy="4318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127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1086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en-US" sz="3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Blood Supply</a:t>
            </a:r>
            <a:endParaRPr lang="en-US" sz="3200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400" b="1" u="sng" dirty="0" smtClean="0">
                <a:solidFill>
                  <a:srgbClr val="FF0000"/>
                </a:solidFill>
              </a:rPr>
              <a:t>Arteries</a:t>
            </a:r>
          </a:p>
          <a:p>
            <a:r>
              <a:rPr lang="en-US" sz="2400" b="1" dirty="0" smtClean="0"/>
              <a:t>The corpora </a:t>
            </a:r>
            <a:r>
              <a:rPr lang="en-US" sz="2400" b="1" dirty="0" err="1" smtClean="0"/>
              <a:t>cavernosa</a:t>
            </a:r>
            <a:r>
              <a:rPr lang="en-US" sz="2400" b="1" dirty="0" smtClean="0"/>
              <a:t> are supplied by the deep arteries of the penis the corpus </a:t>
            </a:r>
            <a:r>
              <a:rPr lang="en-US" sz="2400" b="1" dirty="0" err="1" smtClean="0"/>
              <a:t>spongiosum</a:t>
            </a:r>
            <a:r>
              <a:rPr lang="en-US" sz="2400" b="1" dirty="0" smtClean="0"/>
              <a:t> is supplied by the artery of the bulb. In addition, there is the dorsal artery of the penis. (branches of internal </a:t>
            </a:r>
            <a:r>
              <a:rPr lang="en-US" sz="2400" b="1" dirty="0" err="1" smtClean="0"/>
              <a:t>pudendal</a:t>
            </a:r>
            <a:r>
              <a:rPr lang="en-US" sz="2400" b="1" dirty="0" smtClean="0"/>
              <a:t> artery)</a:t>
            </a:r>
          </a:p>
          <a:p>
            <a:r>
              <a:rPr lang="en-US" sz="2400" b="1" u="sng" dirty="0" smtClean="0">
                <a:solidFill>
                  <a:srgbClr val="0070C0"/>
                </a:solidFill>
              </a:rPr>
              <a:t>Veins</a:t>
            </a:r>
          </a:p>
          <a:p>
            <a:r>
              <a:rPr lang="en-US" sz="2400" b="1" dirty="0" smtClean="0"/>
              <a:t>The veins drain into the internal </a:t>
            </a:r>
            <a:r>
              <a:rPr lang="en-US" sz="2400" b="1" dirty="0" err="1" smtClean="0"/>
              <a:t>pudendal</a:t>
            </a:r>
            <a:r>
              <a:rPr lang="en-US" sz="2400" b="1" dirty="0" smtClean="0"/>
              <a:t> veins.</a:t>
            </a:r>
          </a:p>
          <a:p>
            <a:endParaRPr lang="en-US" sz="2400" b="1" dirty="0" smtClean="0"/>
          </a:p>
          <a:p>
            <a:r>
              <a:rPr lang="en-US" sz="2400" b="1" u="sng" dirty="0" smtClean="0">
                <a:solidFill>
                  <a:srgbClr val="00B050"/>
                </a:solidFill>
              </a:rPr>
              <a:t>Lymph Drainage</a:t>
            </a:r>
          </a:p>
          <a:p>
            <a:r>
              <a:rPr lang="en-US" sz="2400" b="1" dirty="0" smtClean="0"/>
              <a:t>Superficial inguinal nodes &amp; internal iliac nodes.</a:t>
            </a:r>
          </a:p>
          <a:p>
            <a:endParaRPr lang="en-US" sz="2400" b="1" dirty="0" smtClean="0"/>
          </a:p>
          <a:p>
            <a:r>
              <a:rPr lang="en-US" sz="2400" b="1" u="sng" dirty="0" smtClean="0">
                <a:solidFill>
                  <a:srgbClr val="7030A0"/>
                </a:solidFill>
              </a:rPr>
              <a:t>Nerve Supply</a:t>
            </a:r>
          </a:p>
          <a:p>
            <a:r>
              <a:rPr lang="en-US" sz="2400" b="1" dirty="0" err="1" smtClean="0"/>
              <a:t>Pudendal</a:t>
            </a:r>
            <a:r>
              <a:rPr lang="en-US" sz="2400" b="1" dirty="0" smtClean="0"/>
              <a:t> nerve &amp; the pelvic plexuses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991600" cy="685800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Scrotum</a:t>
            </a:r>
            <a:endParaRPr lang="ar-SA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685800"/>
            <a:ext cx="4495800" cy="6172200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/>
              <a:t>The scrotum is an </a:t>
            </a:r>
            <a:r>
              <a:rPr lang="en-US" b="1" dirty="0" err="1"/>
              <a:t>outpouching</a:t>
            </a:r>
            <a:r>
              <a:rPr lang="en-US" b="1" dirty="0"/>
              <a:t> of the lower part of the anterior abdominal wall. </a:t>
            </a:r>
            <a:endParaRPr lang="en-US" b="1" dirty="0" smtClean="0"/>
          </a:p>
          <a:p>
            <a:pPr marL="457200" indent="-457200">
              <a:defRPr/>
            </a:pPr>
            <a:r>
              <a:rPr lang="en-US" sz="2400" b="1" dirty="0" smtClean="0"/>
              <a:t>It </a:t>
            </a:r>
            <a:r>
              <a:rPr lang="en-US" sz="2400" b="1" dirty="0"/>
              <a:t>is  divided into two compartments which are distinguished externally by a middle ridge called the</a:t>
            </a:r>
            <a:r>
              <a:rPr lang="en-US" sz="2400" b="1" dirty="0">
                <a:solidFill>
                  <a:srgbClr val="FF0000"/>
                </a:solidFill>
              </a:rPr>
              <a:t> raphe</a:t>
            </a:r>
            <a:r>
              <a:rPr lang="en-US" sz="2400" b="1" dirty="0"/>
              <a:t>. </a:t>
            </a:r>
            <a:endParaRPr lang="en-US" sz="2400" b="1" dirty="0" smtClean="0"/>
          </a:p>
          <a:p>
            <a:pPr marL="457200" indent="-457200">
              <a:defRPr/>
            </a:pPr>
            <a:r>
              <a:rPr lang="en-US" sz="2400" b="1" dirty="0" smtClean="0"/>
              <a:t> </a:t>
            </a:r>
            <a:r>
              <a:rPr lang="en-US" sz="2400" b="1" dirty="0"/>
              <a:t>The Left scrotum  is lower than the </a:t>
            </a:r>
            <a:r>
              <a:rPr lang="en-US" sz="2400" b="1" dirty="0" smtClean="0"/>
              <a:t>right.</a:t>
            </a:r>
          </a:p>
          <a:p>
            <a:pPr marL="457200" indent="-457200">
              <a:defRPr/>
            </a:pPr>
            <a:r>
              <a:rPr lang="en-US" b="1" dirty="0" smtClean="0">
                <a:solidFill>
                  <a:srgbClr val="FF0000"/>
                </a:solidFill>
              </a:rPr>
              <a:t>The </a:t>
            </a:r>
            <a:r>
              <a:rPr lang="en-US" b="1" dirty="0">
                <a:solidFill>
                  <a:srgbClr val="FF0000"/>
                </a:solidFill>
              </a:rPr>
              <a:t>wall of the scrotum has the following layers:</a:t>
            </a:r>
          </a:p>
          <a:p>
            <a:pPr>
              <a:buFont typeface="Wingdings" pitchFamily="2" charset="2"/>
              <a:buChar char="Ø"/>
            </a:pPr>
            <a:r>
              <a:rPr lang="en-US" b="1" dirty="0">
                <a:solidFill>
                  <a:srgbClr val="7030A0"/>
                </a:solidFill>
              </a:rPr>
              <a:t>Skin</a:t>
            </a:r>
            <a:r>
              <a:rPr lang="en-US" b="1" dirty="0"/>
              <a:t>: The skin of the scrotum is thin, wrinkled, and pigmented and forms a single pouch. </a:t>
            </a:r>
            <a:endParaRPr lang="en-US" b="1" dirty="0" smtClean="0"/>
          </a:p>
          <a:p>
            <a:pPr>
              <a:buFont typeface="Wingdings" pitchFamily="2" charset="2"/>
              <a:buChar char="Ø"/>
            </a:pPr>
            <a:r>
              <a:rPr lang="en-US" b="1" dirty="0">
                <a:solidFill>
                  <a:srgbClr val="7030A0"/>
                </a:solidFill>
              </a:rPr>
              <a:t>Superficial fascia</a:t>
            </a:r>
            <a:r>
              <a:rPr lang="en-US" b="1" dirty="0"/>
              <a:t>: </a:t>
            </a:r>
          </a:p>
          <a:p>
            <a:r>
              <a:rPr lang="en-US" b="1" dirty="0"/>
              <a:t>This is continuous with the fatty and membranous layers of the anterior abdominal </a:t>
            </a:r>
            <a:r>
              <a:rPr lang="en-US" b="1" dirty="0" smtClean="0"/>
              <a:t>wall.</a:t>
            </a:r>
            <a:endParaRPr lang="en-US" b="1" dirty="0"/>
          </a:p>
          <a:p>
            <a:endParaRPr 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446" y="1371600"/>
            <a:ext cx="4505325" cy="396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7795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4267200" cy="6858000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/>
              <a:t>The fatty layer is </a:t>
            </a:r>
            <a:r>
              <a:rPr lang="en-US" b="1" dirty="0"/>
              <a:t>replaced by smooth muscle called the </a:t>
            </a:r>
            <a:r>
              <a:rPr lang="en-US" b="1" dirty="0" err="1">
                <a:solidFill>
                  <a:srgbClr val="FF0000"/>
                </a:solidFill>
              </a:rPr>
              <a:t>dartos</a:t>
            </a:r>
            <a:r>
              <a:rPr lang="en-US" b="1" dirty="0">
                <a:solidFill>
                  <a:srgbClr val="FF0000"/>
                </a:solidFill>
              </a:rPr>
              <a:t> muscle</a:t>
            </a:r>
            <a:r>
              <a:rPr lang="en-US" b="1" dirty="0"/>
              <a:t>. </a:t>
            </a:r>
            <a:endParaRPr lang="en-US" b="1" dirty="0" smtClean="0"/>
          </a:p>
          <a:p>
            <a:r>
              <a:rPr lang="en-US" b="1" dirty="0" smtClean="0"/>
              <a:t>The </a:t>
            </a:r>
            <a:r>
              <a:rPr lang="en-US" b="1" dirty="0"/>
              <a:t>membranous layer of the superficial fascia (often referred to as </a:t>
            </a:r>
            <a:r>
              <a:rPr lang="en-US" b="1" dirty="0" err="1"/>
              <a:t>Colles</a:t>
            </a:r>
            <a:r>
              <a:rPr lang="en-US" b="1" dirty="0"/>
              <a:t>' fascia) is </a:t>
            </a:r>
            <a:r>
              <a:rPr lang="en-US" b="1" dirty="0" smtClean="0"/>
              <a:t>continuous:</a:t>
            </a:r>
          </a:p>
          <a:p>
            <a:r>
              <a:rPr lang="en-US" b="1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In </a:t>
            </a:r>
            <a:r>
              <a:rPr lang="en-US" b="1" dirty="0">
                <a:solidFill>
                  <a:srgbClr val="FF0000"/>
                </a:solidFill>
              </a:rPr>
              <a:t>front </a:t>
            </a:r>
            <a:r>
              <a:rPr lang="en-US" b="1" dirty="0"/>
              <a:t>with the membranous layer of the anterior abdominal wall (</a:t>
            </a:r>
            <a:r>
              <a:rPr lang="en-US" b="1" dirty="0" err="1"/>
              <a:t>Scarpa's</a:t>
            </a:r>
            <a:r>
              <a:rPr lang="en-US" b="1" dirty="0"/>
              <a:t> fascia</a:t>
            </a:r>
            <a:r>
              <a:rPr lang="en-US" b="1" dirty="0" smtClean="0"/>
              <a:t>)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 Behind </a:t>
            </a:r>
            <a:r>
              <a:rPr lang="en-US" b="1" dirty="0"/>
              <a:t>it is attached to the </a:t>
            </a:r>
            <a:r>
              <a:rPr lang="en-US" b="1" dirty="0" err="1"/>
              <a:t>perineal</a:t>
            </a:r>
            <a:r>
              <a:rPr lang="en-US" b="1" dirty="0"/>
              <a:t> body </a:t>
            </a:r>
            <a:r>
              <a:rPr lang="en-US" b="1" dirty="0" smtClean="0"/>
              <a:t>and </a:t>
            </a:r>
            <a:r>
              <a:rPr lang="en-US" b="1" dirty="0" err="1"/>
              <a:t>perineal</a:t>
            </a:r>
            <a:r>
              <a:rPr lang="en-US" b="1" dirty="0"/>
              <a:t> </a:t>
            </a:r>
            <a:r>
              <a:rPr lang="en-US" b="1" dirty="0" smtClean="0"/>
              <a:t>membrane.</a:t>
            </a:r>
          </a:p>
          <a:p>
            <a:r>
              <a:rPr lang="en-US" b="1" dirty="0" smtClean="0"/>
              <a:t>Both </a:t>
            </a:r>
            <a:r>
              <a:rPr lang="en-US" b="1" dirty="0"/>
              <a:t>layers of superficial fascia contribute to a median </a:t>
            </a:r>
            <a:r>
              <a:rPr lang="en-US" b="1" dirty="0" smtClean="0"/>
              <a:t>partition,</a:t>
            </a:r>
            <a:r>
              <a:rPr lang="en-US" sz="2400" b="1" dirty="0" smtClean="0"/>
              <a:t> </a:t>
            </a:r>
            <a:r>
              <a:rPr lang="en-US" sz="2400" b="1" dirty="0"/>
              <a:t>the </a:t>
            </a:r>
            <a:r>
              <a:rPr lang="en-US" sz="2400" b="1" dirty="0" smtClean="0"/>
              <a:t>septum,</a:t>
            </a:r>
            <a:r>
              <a:rPr lang="en-US" b="1" dirty="0" smtClean="0"/>
              <a:t> </a:t>
            </a:r>
            <a:r>
              <a:rPr lang="en-US" b="1" dirty="0"/>
              <a:t>that crosses the scrotum and separates the testes from each other.</a:t>
            </a:r>
          </a:p>
          <a:p>
            <a:endParaRPr lang="ar-S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0"/>
            <a:ext cx="4648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3919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4495800" cy="685800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en-US" b="1" dirty="0">
                <a:solidFill>
                  <a:srgbClr val="7030A0"/>
                </a:solidFill>
              </a:rPr>
              <a:t>Spermatic fasciae</a:t>
            </a:r>
            <a:r>
              <a:rPr lang="en-US" b="1" dirty="0" smtClean="0"/>
              <a:t>:</a:t>
            </a:r>
          </a:p>
          <a:p>
            <a:r>
              <a:rPr lang="en-US" b="1" dirty="0" smtClean="0"/>
              <a:t> Lies </a:t>
            </a:r>
            <a:r>
              <a:rPr lang="en-US" b="1" dirty="0"/>
              <a:t>beneath the superficial fascia </a:t>
            </a:r>
            <a:endParaRPr lang="en-US" b="1" dirty="0" smtClean="0"/>
          </a:p>
          <a:p>
            <a:r>
              <a:rPr lang="en-US" b="1" dirty="0" smtClean="0">
                <a:solidFill>
                  <a:srgbClr val="FF0000"/>
                </a:solidFill>
              </a:rPr>
              <a:t>Formed </a:t>
            </a:r>
            <a:r>
              <a:rPr lang="en-US" b="1" dirty="0">
                <a:solidFill>
                  <a:srgbClr val="FF0000"/>
                </a:solidFill>
              </a:rPr>
              <a:t>from the three layers of the anterior </a:t>
            </a:r>
            <a:r>
              <a:rPr lang="en-US" b="1" dirty="0" smtClean="0">
                <a:solidFill>
                  <a:srgbClr val="FF0000"/>
                </a:solidFill>
              </a:rPr>
              <a:t>abdominal: </a:t>
            </a:r>
          </a:p>
          <a:p>
            <a:r>
              <a:rPr lang="en-US" b="1" dirty="0">
                <a:solidFill>
                  <a:srgbClr val="00B050"/>
                </a:solidFill>
              </a:rPr>
              <a:t>E</a:t>
            </a:r>
            <a:r>
              <a:rPr lang="en-US" b="1" dirty="0" smtClean="0">
                <a:solidFill>
                  <a:srgbClr val="00B050"/>
                </a:solidFill>
              </a:rPr>
              <a:t>xternal </a:t>
            </a:r>
            <a:r>
              <a:rPr lang="en-US" b="1" dirty="0">
                <a:solidFill>
                  <a:srgbClr val="00B050"/>
                </a:solidFill>
              </a:rPr>
              <a:t>spermatic fascia </a:t>
            </a:r>
            <a:r>
              <a:rPr lang="en-US" b="1" dirty="0" smtClean="0"/>
              <a:t>from </a:t>
            </a:r>
            <a:r>
              <a:rPr lang="en-US" b="1" dirty="0"/>
              <a:t>the </a:t>
            </a:r>
            <a:r>
              <a:rPr lang="en-US" b="1" dirty="0" err="1"/>
              <a:t>aponeurosis</a:t>
            </a:r>
            <a:r>
              <a:rPr lang="en-US" b="1" dirty="0"/>
              <a:t> of the </a:t>
            </a:r>
            <a:r>
              <a:rPr lang="en-US" b="1" dirty="0">
                <a:solidFill>
                  <a:srgbClr val="FF0000"/>
                </a:solidFill>
              </a:rPr>
              <a:t>external oblique </a:t>
            </a:r>
            <a:r>
              <a:rPr lang="en-US" b="1" dirty="0" smtClean="0">
                <a:solidFill>
                  <a:srgbClr val="FF0000"/>
                </a:solidFill>
              </a:rPr>
              <a:t>muscle</a:t>
            </a:r>
            <a:endParaRPr lang="en-US" b="1" dirty="0" smtClean="0"/>
          </a:p>
          <a:p>
            <a:r>
              <a:rPr lang="en-US" b="1" dirty="0" err="1">
                <a:solidFill>
                  <a:srgbClr val="00B050"/>
                </a:solidFill>
              </a:rPr>
              <a:t>C</a:t>
            </a:r>
            <a:r>
              <a:rPr lang="en-US" b="1" dirty="0" err="1" smtClean="0">
                <a:solidFill>
                  <a:srgbClr val="00B050"/>
                </a:solidFill>
              </a:rPr>
              <a:t>remasteric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>
                <a:solidFill>
                  <a:srgbClr val="00B050"/>
                </a:solidFill>
              </a:rPr>
              <a:t>fascia </a:t>
            </a:r>
            <a:r>
              <a:rPr lang="en-US" b="1" dirty="0"/>
              <a:t>is derived from the internal oblique </a:t>
            </a:r>
            <a:r>
              <a:rPr lang="en-US" b="1" dirty="0" smtClean="0"/>
              <a:t>muscle</a:t>
            </a:r>
          </a:p>
          <a:p>
            <a:r>
              <a:rPr lang="en-US" b="1" dirty="0">
                <a:solidFill>
                  <a:srgbClr val="00B050"/>
                </a:solidFill>
              </a:rPr>
              <a:t>I</a:t>
            </a:r>
            <a:r>
              <a:rPr lang="en-US" b="1" dirty="0" smtClean="0">
                <a:solidFill>
                  <a:srgbClr val="00B050"/>
                </a:solidFill>
              </a:rPr>
              <a:t>nternal </a:t>
            </a:r>
            <a:r>
              <a:rPr lang="en-US" b="1" dirty="0">
                <a:solidFill>
                  <a:srgbClr val="00B050"/>
                </a:solidFill>
              </a:rPr>
              <a:t>spermatic fascia </a:t>
            </a:r>
            <a:r>
              <a:rPr lang="en-US" b="1" dirty="0"/>
              <a:t>is </a:t>
            </a:r>
            <a:r>
              <a:rPr lang="en-US" b="1" dirty="0" smtClean="0"/>
              <a:t> </a:t>
            </a:r>
            <a:r>
              <a:rPr lang="en-US" b="1" dirty="0"/>
              <a:t>from the fascia </a:t>
            </a:r>
            <a:r>
              <a:rPr lang="en-US" b="1" dirty="0" err="1"/>
              <a:t>transversalis</a:t>
            </a:r>
            <a:r>
              <a:rPr lang="en-US" b="1" dirty="0"/>
              <a:t>. </a:t>
            </a:r>
            <a:endParaRPr lang="en-US" b="1" dirty="0" smtClean="0"/>
          </a:p>
          <a:p>
            <a:r>
              <a:rPr lang="en-US" b="1" dirty="0" smtClean="0"/>
              <a:t>The </a:t>
            </a:r>
            <a:r>
              <a:rPr lang="en-US" b="1" dirty="0" err="1"/>
              <a:t>cremaster</a:t>
            </a:r>
            <a:r>
              <a:rPr lang="en-US" b="1" dirty="0"/>
              <a:t> muscle </a:t>
            </a:r>
            <a:r>
              <a:rPr lang="en-US" b="1" dirty="0" smtClean="0"/>
              <a:t>is supplied </a:t>
            </a:r>
            <a:r>
              <a:rPr lang="en-US" b="1" dirty="0"/>
              <a:t>by the genital branch of the </a:t>
            </a:r>
            <a:r>
              <a:rPr lang="en-US" b="1" dirty="0" err="1"/>
              <a:t>genitofemoral</a:t>
            </a:r>
            <a:r>
              <a:rPr lang="en-US" b="1" dirty="0"/>
              <a:t> </a:t>
            </a:r>
            <a:r>
              <a:rPr lang="en-US" b="1" dirty="0" smtClean="0"/>
              <a:t>nerve.</a:t>
            </a:r>
            <a:endParaRPr lang="ar-SA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5401"/>
            <a:ext cx="45466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39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694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en-US" sz="3600" b="1" dirty="0">
                <a:solidFill>
                  <a:srgbClr val="FF0000"/>
                </a:solidFill>
              </a:rPr>
              <a:t>The </a:t>
            </a:r>
            <a:r>
              <a:rPr lang="en-US" sz="3600" b="1" dirty="0" smtClean="0">
                <a:solidFill>
                  <a:srgbClr val="FF0000"/>
                </a:solidFill>
              </a:rPr>
              <a:t>blood supply </a:t>
            </a:r>
            <a:r>
              <a:rPr lang="en-US" sz="3600" b="1" dirty="0">
                <a:solidFill>
                  <a:srgbClr val="FF0000"/>
                </a:solidFill>
              </a:rPr>
              <a:t>of the scrotum </a:t>
            </a:r>
            <a:endParaRPr lang="en-US" sz="3600" b="1" dirty="0" smtClean="0">
              <a:solidFill>
                <a:srgbClr val="FF0000"/>
              </a:solidFill>
            </a:endParaRPr>
          </a:p>
          <a:p>
            <a:r>
              <a:rPr lang="en-US" sz="3500" b="1" dirty="0" smtClean="0">
                <a:solidFill>
                  <a:srgbClr val="FF0000"/>
                </a:solidFill>
              </a:rPr>
              <a:t>Arterial</a:t>
            </a:r>
            <a:endParaRPr lang="en-US" sz="35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3500" b="1" dirty="0" smtClean="0"/>
              <a:t>1- Posterior </a:t>
            </a:r>
            <a:r>
              <a:rPr lang="en-US" sz="3500" b="1" dirty="0"/>
              <a:t>scrotal branches of the perineal artery, a branch of the internal pudendal artery.</a:t>
            </a:r>
          </a:p>
          <a:p>
            <a:pPr marL="0" indent="0">
              <a:buNone/>
            </a:pPr>
            <a:r>
              <a:rPr lang="en-US" sz="3500" b="1" dirty="0" smtClean="0"/>
              <a:t>2- Anterior </a:t>
            </a:r>
            <a:r>
              <a:rPr lang="en-US" sz="3500" b="1" dirty="0"/>
              <a:t>scrotal branches of the deep external pudendal artery, a branch of the femoral artery.</a:t>
            </a:r>
          </a:p>
          <a:p>
            <a:pPr marL="0" indent="0">
              <a:buNone/>
            </a:pPr>
            <a:r>
              <a:rPr lang="en-US" sz="3500" b="1" dirty="0" smtClean="0"/>
              <a:t>3- </a:t>
            </a:r>
            <a:r>
              <a:rPr lang="en-US" sz="3500" b="1" dirty="0" err="1" smtClean="0"/>
              <a:t>Cremasteric</a:t>
            </a:r>
            <a:r>
              <a:rPr lang="en-US" sz="3500" b="1" dirty="0" smtClean="0"/>
              <a:t> </a:t>
            </a:r>
            <a:r>
              <a:rPr lang="en-US" sz="3500" b="1" dirty="0"/>
              <a:t>artery, a branch of the inferior epigastric artery</a:t>
            </a:r>
            <a:r>
              <a:rPr lang="en-US" sz="3500" b="1" dirty="0" smtClean="0"/>
              <a:t>.</a:t>
            </a:r>
          </a:p>
          <a:p>
            <a:pPr marL="0" indent="0"/>
            <a:r>
              <a:rPr lang="en-US" sz="3500" b="1" dirty="0" smtClean="0">
                <a:solidFill>
                  <a:srgbClr val="FF0000"/>
                </a:solidFill>
              </a:rPr>
              <a:t>Veins</a:t>
            </a:r>
          </a:p>
          <a:p>
            <a:r>
              <a:rPr lang="en-US" sz="3500" b="1" dirty="0" smtClean="0"/>
              <a:t>Scrotal veins accompany the arteries </a:t>
            </a:r>
          </a:p>
          <a:p>
            <a:r>
              <a:rPr lang="en-US" sz="3500" b="1" dirty="0" smtClean="0">
                <a:solidFill>
                  <a:srgbClr val="FF0000"/>
                </a:solidFill>
              </a:rPr>
              <a:t>Lymphatic vessels </a:t>
            </a:r>
            <a:r>
              <a:rPr lang="en-US" sz="3500" b="1" dirty="0" smtClean="0"/>
              <a:t>of the scrotum drain into the superficial inguinal lymph nodes</a:t>
            </a:r>
          </a:p>
          <a:p>
            <a:pPr marL="0" indent="0">
              <a:buNone/>
            </a:pPr>
            <a:endParaRPr lang="en-US" sz="35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68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186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en-US" sz="12800" b="1" dirty="0">
                <a:solidFill>
                  <a:srgbClr val="FF0000"/>
                </a:solidFill>
              </a:rPr>
              <a:t>The nerves of the scrotum include </a:t>
            </a:r>
            <a:r>
              <a:rPr lang="en-US" sz="12800" b="1" dirty="0" smtClean="0">
                <a:solidFill>
                  <a:srgbClr val="FF0000"/>
                </a:solidFill>
              </a:rPr>
              <a:t>the:</a:t>
            </a:r>
          </a:p>
          <a:p>
            <a:r>
              <a:rPr lang="en-US" sz="12800" b="1" dirty="0"/>
              <a:t>Genital branch of the </a:t>
            </a:r>
            <a:r>
              <a:rPr lang="en-US" sz="12800" b="1" dirty="0" err="1"/>
              <a:t>genitofemoral</a:t>
            </a:r>
            <a:r>
              <a:rPr lang="en-US" sz="12800" b="1" dirty="0"/>
              <a:t> nerve (L1, L2) supplying the anterolateral surface</a:t>
            </a:r>
            <a:r>
              <a:rPr lang="en-US" sz="12800" b="1" dirty="0" smtClean="0"/>
              <a:t>.</a:t>
            </a:r>
          </a:p>
          <a:p>
            <a:pPr>
              <a:buNone/>
            </a:pPr>
            <a:endParaRPr lang="en-US" sz="12800" b="1" dirty="0"/>
          </a:p>
          <a:p>
            <a:r>
              <a:rPr lang="en-US" sz="12800" b="1" dirty="0"/>
              <a:t>Anterior scrotal nerves, branches of the </a:t>
            </a:r>
            <a:r>
              <a:rPr lang="en-US" sz="12800" b="1" dirty="0" err="1"/>
              <a:t>ilioinguinal</a:t>
            </a:r>
            <a:r>
              <a:rPr lang="en-US" sz="12800" b="1" dirty="0"/>
              <a:t> nerve (L1) supplying the anterior </a:t>
            </a:r>
            <a:r>
              <a:rPr lang="en-US" sz="12800" b="1" dirty="0" smtClean="0"/>
              <a:t>surface.</a:t>
            </a:r>
          </a:p>
          <a:p>
            <a:pPr>
              <a:buNone/>
            </a:pPr>
            <a:endParaRPr lang="en-US" sz="12800" b="1" dirty="0"/>
          </a:p>
          <a:p>
            <a:r>
              <a:rPr lang="en-US" sz="12800" b="1" dirty="0"/>
              <a:t>Posterior scrotal nerves, branches of the </a:t>
            </a:r>
            <a:r>
              <a:rPr lang="en-US" sz="12800" b="1" dirty="0" err="1"/>
              <a:t>perineal</a:t>
            </a:r>
            <a:r>
              <a:rPr lang="en-US" sz="12800" b="1" dirty="0"/>
              <a:t> branch of the </a:t>
            </a:r>
            <a:r>
              <a:rPr lang="en-US" sz="12800" b="1" dirty="0" err="1"/>
              <a:t>pudendal</a:t>
            </a:r>
            <a:r>
              <a:rPr lang="en-US" sz="12800" b="1" dirty="0"/>
              <a:t> nerve (</a:t>
            </a:r>
            <a:r>
              <a:rPr lang="en-US" sz="12800" b="1" dirty="0" smtClean="0"/>
              <a:t>S2- S4</a:t>
            </a:r>
            <a:r>
              <a:rPr lang="en-US" sz="12800" b="1" dirty="0"/>
              <a:t>) supplying the posterior surface</a:t>
            </a:r>
            <a:r>
              <a:rPr lang="en-US" sz="12800" b="1" dirty="0" smtClean="0"/>
              <a:t>.</a:t>
            </a:r>
          </a:p>
          <a:p>
            <a:pPr>
              <a:buNone/>
            </a:pPr>
            <a:endParaRPr lang="en-US" sz="12800" b="1" dirty="0"/>
          </a:p>
          <a:p>
            <a:r>
              <a:rPr lang="en-US" sz="12800" b="1" dirty="0" err="1"/>
              <a:t>Perineal</a:t>
            </a:r>
            <a:r>
              <a:rPr lang="en-US" sz="12800" b="1" dirty="0"/>
              <a:t> branches of the posterior femoral cutaneous nerve (S2, S3) supplying the inferior surface.</a:t>
            </a:r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759941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1438" y="2309251"/>
            <a:ext cx="8105620" cy="221599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3800" b="1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354533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OBJECTIVES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791200"/>
          </a:xfrm>
        </p:spPr>
        <p:txBody>
          <a:bodyPr>
            <a:normAutofit/>
          </a:bodyPr>
          <a:lstStyle/>
          <a:p>
            <a:pPr marL="457200" lvl="1" indent="0">
              <a:lnSpc>
                <a:spcPct val="150000"/>
              </a:lnSpc>
              <a:spcBef>
                <a:spcPts val="0"/>
              </a:spcBef>
              <a:buSzPts val="1100"/>
              <a:buNone/>
              <a:tabLst>
                <a:tab pos="111760" algn="l"/>
                <a:tab pos="201930" algn="l"/>
              </a:tabLst>
            </a:pPr>
            <a:r>
              <a:rPr lang="en-US" sz="2800" dirty="0" smtClean="0"/>
              <a:t>1. Describe the boundaries, division &amp; contents of </a:t>
            </a:r>
            <a:r>
              <a:rPr lang="en-US" sz="2800" dirty="0" err="1" smtClean="0"/>
              <a:t>urogenital</a:t>
            </a:r>
            <a:r>
              <a:rPr lang="en-US" sz="2800" dirty="0" smtClean="0"/>
              <a:t> triangle in male.</a:t>
            </a:r>
          </a:p>
          <a:p>
            <a:pPr marL="457200" lvl="1" indent="0">
              <a:lnSpc>
                <a:spcPct val="150000"/>
              </a:lnSpc>
              <a:spcBef>
                <a:spcPts val="0"/>
              </a:spcBef>
              <a:buSzPts val="1100"/>
              <a:buNone/>
              <a:tabLst>
                <a:tab pos="201930" algn="l"/>
                <a:tab pos="800100" algn="l"/>
              </a:tabLst>
            </a:pPr>
            <a:r>
              <a:rPr lang="en-US" sz="2800" dirty="0" smtClean="0"/>
              <a:t>2. Recite the parts of the male external genital organs.</a:t>
            </a:r>
          </a:p>
          <a:p>
            <a:pPr marL="457200" lvl="1" indent="0">
              <a:lnSpc>
                <a:spcPct val="150000"/>
              </a:lnSpc>
              <a:spcBef>
                <a:spcPts val="0"/>
              </a:spcBef>
              <a:buSzPts val="1100"/>
              <a:buNone/>
              <a:tabLst>
                <a:tab pos="201930" algn="l"/>
                <a:tab pos="800100" algn="l"/>
              </a:tabLst>
            </a:pPr>
            <a:r>
              <a:rPr lang="en-US" sz="2800" dirty="0" smtClean="0"/>
              <a:t>3. Define the scrotum.</a:t>
            </a:r>
          </a:p>
          <a:p>
            <a:pPr marL="457200" lvl="1" indent="0">
              <a:lnSpc>
                <a:spcPct val="150000"/>
              </a:lnSpc>
              <a:spcBef>
                <a:spcPts val="0"/>
              </a:spcBef>
              <a:buSzPts val="1100"/>
              <a:buNone/>
              <a:tabLst>
                <a:tab pos="201930" algn="l"/>
                <a:tab pos="800100" algn="l"/>
              </a:tabLst>
            </a:pPr>
            <a:r>
              <a:rPr lang="en-US" sz="2800" dirty="0" smtClean="0"/>
              <a:t>4.Describe the normal site &amp; shape of the scrotum.</a:t>
            </a:r>
          </a:p>
          <a:p>
            <a:pPr marL="457200" lvl="1" indent="0">
              <a:lnSpc>
                <a:spcPct val="150000"/>
              </a:lnSpc>
              <a:spcBef>
                <a:spcPts val="0"/>
              </a:spcBef>
              <a:buSzPts val="1100"/>
              <a:buNone/>
              <a:tabLst>
                <a:tab pos="201930" algn="l"/>
                <a:tab pos="800100" algn="l"/>
              </a:tabLst>
            </a:pPr>
            <a:r>
              <a:rPr lang="en-US" sz="2800" dirty="0" smtClean="0"/>
              <a:t>5. Discuss the layers and the contents of the scrotum.</a:t>
            </a:r>
          </a:p>
          <a:p>
            <a:pPr marL="457200" lvl="1" indent="0">
              <a:lnSpc>
                <a:spcPct val="150000"/>
              </a:lnSpc>
              <a:spcBef>
                <a:spcPts val="0"/>
              </a:spcBef>
              <a:buSzPts val="1100"/>
              <a:buNone/>
              <a:tabLst>
                <a:tab pos="201930" algn="l"/>
                <a:tab pos="800100" algn="l"/>
              </a:tabLst>
            </a:pPr>
            <a:r>
              <a:rPr lang="en-US" sz="2800" dirty="0" smtClean="0"/>
              <a:t>6. Define the blood supply of the scrotum</a:t>
            </a:r>
            <a:r>
              <a:rPr lang="en-US" sz="1100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457200" lvl="1" indent="0">
              <a:lnSpc>
                <a:spcPct val="150000"/>
              </a:lnSpc>
              <a:spcBef>
                <a:spcPts val="0"/>
              </a:spcBef>
              <a:buSzPts val="1100"/>
              <a:buNone/>
              <a:tabLst>
                <a:tab pos="201930" algn="l"/>
                <a:tab pos="800100" algn="l"/>
              </a:tabLst>
            </a:pPr>
            <a:r>
              <a:rPr lang="en-US" sz="3200" dirty="0" smtClean="0">
                <a:latin typeface="Calibri"/>
                <a:ea typeface="Calibri"/>
                <a:cs typeface="Arial"/>
              </a:rPr>
              <a:t>7. Define the parts of the penis.</a:t>
            </a:r>
          </a:p>
          <a:p>
            <a:pPr marL="457200" lvl="1" indent="0">
              <a:lnSpc>
                <a:spcPct val="150000"/>
              </a:lnSpc>
              <a:spcBef>
                <a:spcPts val="0"/>
              </a:spcBef>
              <a:buSzPts val="1100"/>
              <a:buNone/>
              <a:tabLst>
                <a:tab pos="201930" algn="l"/>
                <a:tab pos="291465" algn="r"/>
              </a:tabLst>
            </a:pPr>
            <a:r>
              <a:rPr lang="en-US" sz="3200" dirty="0" smtClean="0">
                <a:latin typeface="Calibri"/>
                <a:ea typeface="Calibri"/>
                <a:cs typeface="Arial"/>
              </a:rPr>
              <a:t>8. Discuss the sectional anatomical structure of the penis.</a:t>
            </a:r>
          </a:p>
          <a:p>
            <a:pPr marL="457200" lvl="1" indent="0">
              <a:lnSpc>
                <a:spcPct val="150000"/>
              </a:lnSpc>
              <a:spcBef>
                <a:spcPts val="0"/>
              </a:spcBef>
              <a:buSzPts val="1100"/>
              <a:buNone/>
              <a:tabLst>
                <a:tab pos="201930" algn="l"/>
                <a:tab pos="291465" algn="r"/>
              </a:tabLst>
            </a:pPr>
            <a:r>
              <a:rPr lang="en-US" sz="3200" dirty="0" smtClean="0">
                <a:latin typeface="Calibri"/>
                <a:ea typeface="Calibri"/>
                <a:cs typeface="Arial"/>
              </a:rPr>
              <a:t>9. Mention the vascular and nerve supply of the penis.</a:t>
            </a:r>
          </a:p>
          <a:p>
            <a:pPr marL="457200" lvl="1" indent="0">
              <a:lnSpc>
                <a:spcPct val="150000"/>
              </a:lnSpc>
              <a:spcBef>
                <a:spcPts val="0"/>
              </a:spcBef>
              <a:buSzPts val="1100"/>
              <a:buNone/>
              <a:tabLst>
                <a:tab pos="201930" algn="l"/>
                <a:tab pos="291465" algn="r"/>
              </a:tabLst>
            </a:pPr>
            <a:r>
              <a:rPr lang="en-US" sz="3200" dirty="0" smtClean="0">
                <a:solidFill>
                  <a:schemeClr val="dk1"/>
                </a:solidFill>
              </a:rPr>
              <a:t>10. Discuss its lymphatic drainage</a:t>
            </a:r>
            <a:endParaRPr lang="en-US" sz="3200" dirty="0" smtClean="0">
              <a:latin typeface="Calibri"/>
              <a:ea typeface="Calibri"/>
              <a:cs typeface="Arial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534400" cy="838200"/>
          </a:xfrm>
        </p:spPr>
        <p:txBody>
          <a:bodyPr/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Perineum</a:t>
            </a:r>
            <a:endParaRPr 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00628"/>
            <a:ext cx="9144000" cy="5757372"/>
          </a:xfrm>
        </p:spPr>
        <p:txBody>
          <a:bodyPr>
            <a:normAutofit/>
          </a:bodyPr>
          <a:lstStyle/>
          <a:p>
            <a:r>
              <a:rPr lang="en-US" sz="3200" b="1" dirty="0"/>
              <a:t>The cavity of the pelvis is divided by the pelvic diaphragm into </a:t>
            </a:r>
            <a:r>
              <a:rPr lang="en-US" sz="3200" b="1" dirty="0" smtClean="0"/>
              <a:t>:</a:t>
            </a:r>
          </a:p>
          <a:p>
            <a:r>
              <a:rPr lang="en-US" sz="3200" b="1" dirty="0" smtClean="0"/>
              <a:t>1- the </a:t>
            </a:r>
            <a:r>
              <a:rPr lang="en-US" sz="3200" b="1" dirty="0"/>
              <a:t>main pelvic cavity </a:t>
            </a:r>
            <a:r>
              <a:rPr lang="en-US" sz="3200" b="1" dirty="0">
                <a:solidFill>
                  <a:srgbClr val="FF0000"/>
                </a:solidFill>
              </a:rPr>
              <a:t>above</a:t>
            </a:r>
            <a:r>
              <a:rPr lang="en-US" sz="3200" b="1" dirty="0"/>
              <a:t> </a:t>
            </a:r>
            <a:r>
              <a:rPr lang="en-US" sz="3200" b="1" dirty="0" smtClean="0"/>
              <a:t>and</a:t>
            </a:r>
          </a:p>
          <a:p>
            <a:r>
              <a:rPr lang="en-US" sz="3200" b="1" dirty="0" smtClean="0"/>
              <a:t>2- </a:t>
            </a:r>
            <a:r>
              <a:rPr lang="en-US" sz="3200" b="1" dirty="0"/>
              <a:t>the perineum </a:t>
            </a:r>
            <a:r>
              <a:rPr lang="en-US" sz="3200" b="1" dirty="0" smtClean="0">
                <a:solidFill>
                  <a:srgbClr val="FF0000"/>
                </a:solidFill>
              </a:rPr>
              <a:t>below</a:t>
            </a:r>
            <a:r>
              <a:rPr lang="en-US" sz="3200" b="1" dirty="0" smtClean="0"/>
              <a:t>, </a:t>
            </a:r>
          </a:p>
          <a:p>
            <a:r>
              <a:rPr lang="en-US" sz="3200" b="1" dirty="0" smtClean="0"/>
              <a:t>When the thighs are abducted, the </a:t>
            </a:r>
            <a:r>
              <a:rPr lang="en-US" sz="3200" b="1" dirty="0"/>
              <a:t>perineum is </a:t>
            </a:r>
            <a:r>
              <a:rPr lang="en-US" sz="3200" b="1" dirty="0">
                <a:solidFill>
                  <a:srgbClr val="7030A0"/>
                </a:solidFill>
              </a:rPr>
              <a:t>diamond shaped </a:t>
            </a:r>
            <a:r>
              <a:rPr lang="en-US" sz="3200" b="1" dirty="0"/>
              <a:t>and is </a:t>
            </a:r>
            <a:r>
              <a:rPr lang="en-US" sz="3200" b="1" dirty="0" smtClean="0"/>
              <a:t>bounded:</a:t>
            </a:r>
          </a:p>
          <a:p>
            <a:r>
              <a:rPr lang="en-US" sz="3200" b="1" u="sng" dirty="0" err="1" smtClean="0">
                <a:solidFill>
                  <a:srgbClr val="FF0000"/>
                </a:solidFill>
              </a:rPr>
              <a:t>Anteriorly</a:t>
            </a:r>
            <a:r>
              <a:rPr lang="en-US" sz="3200" b="1" u="sng" dirty="0" smtClean="0">
                <a:solidFill>
                  <a:srgbClr val="CCFF33"/>
                </a:solidFill>
              </a:rPr>
              <a:t> </a:t>
            </a:r>
            <a:r>
              <a:rPr lang="en-US" sz="3200" b="1" dirty="0"/>
              <a:t>by the </a:t>
            </a:r>
            <a:r>
              <a:rPr lang="en-US" sz="3200" b="1" dirty="0" err="1"/>
              <a:t>symphysis</a:t>
            </a:r>
            <a:r>
              <a:rPr lang="en-US" sz="3200" b="1" dirty="0"/>
              <a:t> pubis</a:t>
            </a:r>
            <a:r>
              <a:rPr lang="en-US" sz="3200" b="1" dirty="0" smtClean="0"/>
              <a:t>,</a:t>
            </a:r>
          </a:p>
          <a:p>
            <a:r>
              <a:rPr lang="en-US" sz="3200" b="1" u="sng" dirty="0" err="1" smtClean="0">
                <a:solidFill>
                  <a:srgbClr val="FF0000"/>
                </a:solidFill>
              </a:rPr>
              <a:t>Posteriorly</a:t>
            </a:r>
            <a:r>
              <a:rPr lang="en-US" sz="3200" b="1" dirty="0" smtClean="0"/>
              <a:t> </a:t>
            </a:r>
            <a:r>
              <a:rPr lang="en-US" sz="3200" b="1" dirty="0"/>
              <a:t>by the tip of the coccyx</a:t>
            </a:r>
            <a:r>
              <a:rPr lang="en-US" sz="3200" b="1" dirty="0" smtClean="0"/>
              <a:t>,</a:t>
            </a:r>
            <a:r>
              <a:rPr lang="en-US" sz="3200" b="1" dirty="0"/>
              <a:t> and</a:t>
            </a:r>
            <a:r>
              <a:rPr lang="en-US" sz="3200" b="1" dirty="0" smtClean="0"/>
              <a:t> </a:t>
            </a:r>
          </a:p>
          <a:p>
            <a:r>
              <a:rPr lang="en-US" sz="3200" b="1" u="sng" dirty="0" smtClean="0">
                <a:solidFill>
                  <a:srgbClr val="FF0000"/>
                </a:solidFill>
              </a:rPr>
              <a:t>Laterally</a:t>
            </a:r>
            <a:r>
              <a:rPr lang="en-US" sz="3200" b="1" dirty="0" smtClean="0"/>
              <a:t> </a:t>
            </a:r>
            <a:r>
              <a:rPr lang="en-US" sz="3200" b="1" dirty="0"/>
              <a:t>by the </a:t>
            </a:r>
            <a:r>
              <a:rPr lang="en-US" sz="3200" b="1" dirty="0" err="1"/>
              <a:t>ischial</a:t>
            </a:r>
            <a:r>
              <a:rPr lang="en-US" sz="3200" b="1" dirty="0"/>
              <a:t> </a:t>
            </a:r>
            <a:r>
              <a:rPr lang="en-US" sz="3200" b="1" dirty="0" err="1"/>
              <a:t>tuberosities</a:t>
            </a:r>
            <a:r>
              <a:rPr lang="en-US" sz="32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94754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48005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599" y="0"/>
            <a:ext cx="44958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4751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>
                <a:solidFill>
                  <a:srgbClr val="FF0000"/>
                </a:solidFill>
              </a:rPr>
              <a:t>Perineum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0" y="990600"/>
            <a:ext cx="9144000" cy="58674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200" b="1" u="sng" dirty="0" smtClean="0">
                <a:solidFill>
                  <a:srgbClr val="0070C0"/>
                </a:solidFill>
              </a:rPr>
              <a:t>Two Triangles</a:t>
            </a:r>
          </a:p>
          <a:p>
            <a:pPr lvl="1">
              <a:lnSpc>
                <a:spcPct val="90000"/>
              </a:lnSpc>
            </a:pPr>
            <a:r>
              <a:rPr lang="en-US" sz="3200" b="1" dirty="0" smtClean="0">
                <a:solidFill>
                  <a:srgbClr val="00B050"/>
                </a:solidFill>
              </a:rPr>
              <a:t>Anal triangle </a:t>
            </a:r>
            <a:r>
              <a:rPr lang="en-US" sz="3200" b="1" dirty="0" smtClean="0"/>
              <a:t>(posterior) contains the anus</a:t>
            </a:r>
          </a:p>
          <a:p>
            <a:pPr lvl="1">
              <a:lnSpc>
                <a:spcPct val="90000"/>
              </a:lnSpc>
            </a:pPr>
            <a:r>
              <a:rPr lang="en-US" sz="3200" b="1" dirty="0" smtClean="0">
                <a:solidFill>
                  <a:srgbClr val="00B050"/>
                </a:solidFill>
              </a:rPr>
              <a:t>Urogenital</a:t>
            </a:r>
            <a:r>
              <a:rPr lang="en-US" sz="3200" b="1" dirty="0" smtClean="0">
                <a:solidFill>
                  <a:srgbClr val="FFC000"/>
                </a:solidFill>
              </a:rPr>
              <a:t> </a:t>
            </a:r>
            <a:r>
              <a:rPr lang="en-US" sz="3200" b="1" dirty="0" smtClean="0">
                <a:solidFill>
                  <a:srgbClr val="00B050"/>
                </a:solidFill>
              </a:rPr>
              <a:t>triangle</a:t>
            </a:r>
            <a:r>
              <a:rPr lang="en-US" sz="3200" b="1" dirty="0" smtClean="0">
                <a:solidFill>
                  <a:srgbClr val="FFC000"/>
                </a:solidFill>
              </a:rPr>
              <a:t> </a:t>
            </a:r>
            <a:r>
              <a:rPr lang="en-US" sz="3200" b="1" dirty="0" smtClean="0"/>
              <a:t>(anterior) contains the root of the scrotum and penis in males or the external genitalia in females</a:t>
            </a:r>
          </a:p>
          <a:p>
            <a:pPr>
              <a:lnSpc>
                <a:spcPct val="90000"/>
              </a:lnSpc>
            </a:pPr>
            <a:r>
              <a:rPr lang="en-US" sz="3200" b="1" dirty="0" smtClean="0">
                <a:solidFill>
                  <a:srgbClr val="7030A0"/>
                </a:solidFill>
              </a:rPr>
              <a:t>The</a:t>
            </a:r>
            <a:r>
              <a:rPr lang="en-US" sz="3200" b="1" dirty="0" smtClean="0">
                <a:solidFill>
                  <a:srgbClr val="FF66FF"/>
                </a:solidFill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</a:rPr>
              <a:t>perineal</a:t>
            </a:r>
            <a:r>
              <a:rPr lang="en-US" sz="3200" b="1" dirty="0" smtClean="0">
                <a:solidFill>
                  <a:srgbClr val="7030A0"/>
                </a:solidFill>
              </a:rPr>
              <a:t> membrane </a:t>
            </a:r>
            <a:r>
              <a:rPr lang="en-US" sz="3200" b="1" dirty="0" smtClean="0"/>
              <a:t>stretches between the two sides of the pubic arch and covers the anterior part of the outlet</a:t>
            </a:r>
          </a:p>
        </p:txBody>
      </p:sp>
    </p:spTree>
    <p:extLst>
      <p:ext uri="{BB962C8B-B14F-4D97-AF65-F5344CB8AC3E}">
        <p14:creationId xmlns:p14="http://schemas.microsoft.com/office/powerpoint/2010/main" val="239721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533400"/>
            <a:ext cx="7696200" cy="649288"/>
          </a:xfrm>
        </p:spPr>
        <p:txBody>
          <a:bodyPr/>
          <a:lstStyle/>
          <a:p>
            <a:r>
              <a:rPr lang="en-US" sz="2900"/>
              <a:t>Triangles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1905000"/>
            <a:ext cx="7696200" cy="40386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pic>
        <p:nvPicPr>
          <p:cNvPr id="9728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7" r="37505" b="38506"/>
          <a:stretch>
            <a:fillRect/>
          </a:stretch>
        </p:blipFill>
        <p:spPr bwMode="auto">
          <a:xfrm>
            <a:off x="0" y="1230313"/>
            <a:ext cx="9144000" cy="5627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512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3976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en-US" sz="36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Perineal</a:t>
            </a:r>
            <a:r>
              <a:rPr lang="en-US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Body</a:t>
            </a:r>
            <a:endParaRPr lang="en-US" sz="3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291" name="Content Placeholder 4"/>
          <p:cNvSpPr>
            <a:spLocks noGrp="1"/>
          </p:cNvSpPr>
          <p:nvPr>
            <p:ph sz="half" idx="1"/>
          </p:nvPr>
        </p:nvSpPr>
        <p:spPr>
          <a:xfrm>
            <a:off x="0" y="609600"/>
            <a:ext cx="9144000" cy="29718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en-US" sz="2800" b="1" dirty="0" smtClean="0"/>
              <a:t>An irregular mass of variable size and consistency, located at midpoint of the line between the </a:t>
            </a:r>
            <a:r>
              <a:rPr lang="en-US" sz="2800" b="1" dirty="0" err="1" smtClean="0"/>
              <a:t>ischial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tuberosities</a:t>
            </a:r>
            <a:endParaRPr lang="en-US" sz="2800" b="1" dirty="0" smtClean="0"/>
          </a:p>
          <a:p>
            <a:pPr eaLnBrk="1" hangingPunct="1"/>
            <a:r>
              <a:rPr lang="en-US" sz="2800" b="1" dirty="0" smtClean="0"/>
              <a:t>Forms the </a:t>
            </a:r>
            <a:r>
              <a:rPr lang="en-US" sz="2800" b="1" dirty="0" smtClean="0">
                <a:solidFill>
                  <a:srgbClr val="FF00FF"/>
                </a:solidFill>
              </a:rPr>
              <a:t>central point of the perineum</a:t>
            </a:r>
          </a:p>
          <a:p>
            <a:pPr eaLnBrk="1" hangingPunct="1"/>
            <a:r>
              <a:rPr lang="en-US" sz="2800" b="1" dirty="0" smtClean="0"/>
              <a:t>Lies in the </a:t>
            </a:r>
            <a:r>
              <a:rPr lang="en-US" sz="2800" b="1" dirty="0" smtClean="0">
                <a:solidFill>
                  <a:srgbClr val="FF0000"/>
                </a:solidFill>
              </a:rPr>
              <a:t>subcutaneous tissue</a:t>
            </a:r>
            <a:r>
              <a:rPr lang="en-US" sz="2800" b="1" dirty="0" smtClean="0"/>
              <a:t>, </a:t>
            </a:r>
            <a:r>
              <a:rPr lang="en-US" sz="2800" b="1" dirty="0" smtClean="0">
                <a:solidFill>
                  <a:srgbClr val="00B0F0"/>
                </a:solidFill>
              </a:rPr>
              <a:t>posterior to vestibule </a:t>
            </a:r>
            <a:r>
              <a:rPr lang="en-US" sz="2800" b="1" dirty="0" smtClean="0"/>
              <a:t>and </a:t>
            </a:r>
            <a:r>
              <a:rPr lang="en-US" sz="2800" b="1" dirty="0" smtClean="0">
                <a:solidFill>
                  <a:srgbClr val="FF00FF"/>
                </a:solidFill>
              </a:rPr>
              <a:t>anterior to the anal canal &amp; anus, </a:t>
            </a:r>
            <a:r>
              <a:rPr lang="en-US" sz="2800" b="1" dirty="0" smtClean="0"/>
              <a:t>blends anteriorly with the </a:t>
            </a:r>
            <a:r>
              <a:rPr lang="en-US" sz="2800" b="1" dirty="0" err="1" smtClean="0"/>
              <a:t>perineal</a:t>
            </a:r>
            <a:r>
              <a:rPr lang="en-US" sz="2800" b="1" dirty="0" smtClean="0"/>
              <a:t> membrane</a:t>
            </a:r>
          </a:p>
          <a:p>
            <a:pPr eaLnBrk="1" hangingPunct="1"/>
            <a:endParaRPr lang="en-US" sz="2400" dirty="0" smtClean="0"/>
          </a:p>
          <a:p>
            <a:pPr eaLnBrk="1" hangingPunct="1"/>
            <a:endParaRPr lang="en-US" sz="2400" dirty="0" smtClean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27708" y="3581400"/>
            <a:ext cx="9116291" cy="32766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sz="2600" b="1" dirty="0">
                <a:solidFill>
                  <a:srgbClr val="FF0000"/>
                </a:solidFill>
              </a:rPr>
              <a:t>Function:</a:t>
            </a:r>
          </a:p>
          <a:p>
            <a:r>
              <a:rPr lang="en-US" sz="2600" b="1" dirty="0"/>
              <a:t>It serves as a point of attachment for the following muscles: external anal sphincter, </a:t>
            </a:r>
            <a:r>
              <a:rPr lang="en-US" sz="2600" b="1" dirty="0" err="1"/>
              <a:t>bulbospongiosus</a:t>
            </a:r>
            <a:r>
              <a:rPr lang="en-US" sz="2600" b="1" dirty="0"/>
              <a:t> muscle, and superficial transverse </a:t>
            </a:r>
            <a:r>
              <a:rPr lang="en-US" sz="2600" b="1" dirty="0" err="1"/>
              <a:t>perineal</a:t>
            </a:r>
            <a:r>
              <a:rPr lang="en-US" sz="2600" b="1" dirty="0"/>
              <a:t> muscles.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600" b="1" u="sng" dirty="0" smtClean="0"/>
              <a:t>Plays </a:t>
            </a:r>
            <a:r>
              <a:rPr lang="en-US" sz="2600" b="1" u="sng" dirty="0"/>
              <a:t>an important role in visceral support especially in female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44582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371</TotalTime>
  <Words>1175</Words>
  <Application>Microsoft Office PowerPoint</Application>
  <PresentationFormat>On-screen Show (4:3)</PresentationFormat>
  <Paragraphs>144</Paragraphs>
  <Slides>29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Flow</vt:lpstr>
      <vt:lpstr>PowerPoint Presentation</vt:lpstr>
      <vt:lpstr>   Perineum &amp; urogenital triangle in male  Scrotum &amp; penis</vt:lpstr>
      <vt:lpstr>OBJECTIVES</vt:lpstr>
      <vt:lpstr>PowerPoint Presentation</vt:lpstr>
      <vt:lpstr>Perineum</vt:lpstr>
      <vt:lpstr>PowerPoint Presentation</vt:lpstr>
      <vt:lpstr>Perineum</vt:lpstr>
      <vt:lpstr>Triangles</vt:lpstr>
      <vt:lpstr>Perineal Body</vt:lpstr>
      <vt:lpstr>PowerPoint Presentation</vt:lpstr>
      <vt:lpstr>Perineal Body</vt:lpstr>
      <vt:lpstr>Urogenital Diaphragm</vt:lpstr>
      <vt:lpstr>Structures piercing the perineal membrane in male:</vt:lpstr>
      <vt:lpstr>PowerPoint Presentation</vt:lpstr>
      <vt:lpstr>PowerPoint Presentation</vt:lpstr>
      <vt:lpstr>  Contents of the Male Urogenital Triangle</vt:lpstr>
      <vt:lpstr>PowerPoint Presentation</vt:lpstr>
      <vt:lpstr>Penis</vt:lpstr>
      <vt:lpstr>Corpora Cavernosa</vt:lpstr>
      <vt:lpstr>Corpus Spongiosum</vt:lpstr>
      <vt:lpstr>PowerPoint Presentation</vt:lpstr>
      <vt:lpstr>Scrotum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Urogenital triangle in male</dc:title>
  <dc:creator>nimir khalidnimir</dc:creator>
  <cp:lastModifiedBy>Safa Osman</cp:lastModifiedBy>
  <cp:revision>30</cp:revision>
  <dcterms:created xsi:type="dcterms:W3CDTF">2006-08-16T00:00:00Z</dcterms:created>
  <dcterms:modified xsi:type="dcterms:W3CDTF">2015-10-29T11:48:09Z</dcterms:modified>
</cp:coreProperties>
</file>